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notesSlides/notesSlide18.xml" ContentType="application/vnd.openxmlformats-officedocument.presentationml.notesSlide+xml"/>
  <Override PartName="/ppt/charts/chart3.xml" ContentType="application/vnd.openxmlformats-officedocument.drawingml.chart+xml"/>
  <Override PartName="/ppt/notesSlides/notesSlide19.xml" ContentType="application/vnd.openxmlformats-officedocument.presentationml.notesSlide+xml"/>
  <Override PartName="/ppt/charts/chart4.xml" ContentType="application/vnd.openxmlformats-officedocument.drawingml.chart+xml"/>
  <Override PartName="/ppt/notesSlides/notesSlide20.xml" ContentType="application/vnd.openxmlformats-officedocument.presentationml.notesSlide+xml"/>
  <Override PartName="/ppt/charts/chart5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44" r:id="rId2"/>
    <p:sldId id="503" r:id="rId3"/>
    <p:sldId id="343" r:id="rId4"/>
    <p:sldId id="340" r:id="rId5"/>
    <p:sldId id="581" r:id="rId6"/>
    <p:sldId id="582" r:id="rId7"/>
    <p:sldId id="583" r:id="rId8"/>
    <p:sldId id="586" r:id="rId9"/>
    <p:sldId id="588" r:id="rId10"/>
    <p:sldId id="579" r:id="rId11"/>
    <p:sldId id="585" r:id="rId12"/>
    <p:sldId id="529" r:id="rId13"/>
    <p:sldId id="584" r:id="rId14"/>
    <p:sldId id="546" r:id="rId15"/>
    <p:sldId id="547" r:id="rId16"/>
    <p:sldId id="561" r:id="rId17"/>
    <p:sldId id="562" r:id="rId18"/>
    <p:sldId id="563" r:id="rId19"/>
    <p:sldId id="500" r:id="rId20"/>
    <p:sldId id="426" r:id="rId21"/>
    <p:sldId id="518" r:id="rId22"/>
    <p:sldId id="558" r:id="rId23"/>
    <p:sldId id="559" r:id="rId24"/>
    <p:sldId id="560" r:id="rId25"/>
  </p:sldIdLst>
  <p:sldSz cx="9144000" cy="6858000" type="screen4x3"/>
  <p:notesSz cx="10021888" cy="688975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98" autoAdjust="0"/>
    <p:restoredTop sz="87367" autoAdjust="0"/>
  </p:normalViewPr>
  <p:slideViewPr>
    <p:cSldViewPr>
      <p:cViewPr>
        <p:scale>
          <a:sx n="98" d="100"/>
          <a:sy n="98" d="100"/>
        </p:scale>
        <p:origin x="-666" y="7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elge\Documents\&#216;llings&#248;e\Lolland%20Kommune\Vandl&#248;b\Ryde%20&#197;%20vandl&#248;bslav\Danske%20Vandl&#248;b\Generalforsamling\DV-medlem%202017-01-17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elge\Documents\&#216;llings&#248;e\Lolland%20Kommune\Vandl&#248;b\Ryde%20&#197;%20vandl&#248;bslav\Danske%20Vandl&#248;b\Generalforsamling\DV-medlem%202017-01-17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elge\Documents\&#216;llings&#248;e\Lolland%20Kommune\Vandl&#248;b\Ryde%20&#197;%20vandl&#248;bslav\Danske%20Vandl&#248;b\Generalforsamling\DV-medlem%202017-01-17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elge\Documents\&#216;llings&#248;e\Lolland%20Kommune\Vandl&#248;b\Ryde%20&#197;%20vandl&#248;bslav\Danske%20Vandl&#248;b\Generalforsamling\DV-medlem%202017-01-17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elge\Documents\&#216;llings&#248;e\Lolland%20Kommune\Vandl&#248;b\Ryde%20&#197;%20vandl&#248;bslav\Danske%20Vandl&#248;b\Generalforsamling\DV-medlem%202017-01-1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Medlemsfordeling valgregioner</a:t>
            </a:r>
          </a:p>
        </c:rich>
      </c:tx>
      <c:layout/>
      <c:overlay val="0"/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4.5400443729064266E-2"/>
          <c:y val="0.80863140342751272"/>
          <c:w val="0.89814938878496553"/>
          <c:h val="0.1631333024548402"/>
        </c:manualLayout>
      </c:layout>
      <c:overlay val="0"/>
      <c:txPr>
        <a:bodyPr/>
        <a:lstStyle/>
        <a:p>
          <a:pPr rtl="0">
            <a:defRPr/>
          </a:pPr>
          <a:endParaRPr lang="da-DK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Medlemsfordeling valgregioner</a:t>
            </a:r>
          </a:p>
        </c:rich>
      </c:tx>
      <c:layout/>
      <c:overlay val="0"/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4.5400443729064266E-2"/>
          <c:y val="0.80863140342751272"/>
          <c:w val="0.89814938878496553"/>
          <c:h val="0.1631333024548402"/>
        </c:manualLayout>
      </c:layout>
      <c:overlay val="0"/>
      <c:txPr>
        <a:bodyPr/>
        <a:lstStyle/>
        <a:p>
          <a:pPr rtl="0">
            <a:defRPr/>
          </a:pPr>
          <a:endParaRPr lang="da-DK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Medlemsfordeling valgregioner</a:t>
            </a:r>
          </a:p>
        </c:rich>
      </c:tx>
      <c:layout/>
      <c:overlay val="0"/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4.5400443729064266E-2"/>
          <c:y val="0.80863140342751272"/>
          <c:w val="0.89814938878496553"/>
          <c:h val="0.1631333024548402"/>
        </c:manualLayout>
      </c:layout>
      <c:overlay val="0"/>
      <c:txPr>
        <a:bodyPr/>
        <a:lstStyle/>
        <a:p>
          <a:pPr rtl="0">
            <a:defRPr/>
          </a:pPr>
          <a:endParaRPr lang="da-DK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Medlemsfordeling valgregioner</a:t>
            </a:r>
          </a:p>
        </c:rich>
      </c:tx>
      <c:layout/>
      <c:overlay val="0"/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4.5400443729064266E-2"/>
          <c:y val="0.80863140342751272"/>
          <c:w val="0.89814938878496553"/>
          <c:h val="0.1631333024548402"/>
        </c:manualLayout>
      </c:layout>
      <c:overlay val="0"/>
      <c:txPr>
        <a:bodyPr/>
        <a:lstStyle/>
        <a:p>
          <a:pPr rtl="0">
            <a:defRPr/>
          </a:pPr>
          <a:endParaRPr lang="da-DK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Medlemsfordeling valgregioner</a:t>
            </a:r>
          </a:p>
        </c:rich>
      </c:tx>
      <c:layout/>
      <c:overlay val="0"/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4.5400443729064266E-2"/>
          <c:y val="0.80863140342751272"/>
          <c:w val="0.89814938878496553"/>
          <c:h val="0.1631333024548402"/>
        </c:manualLayout>
      </c:layout>
      <c:overlay val="0"/>
      <c:txPr>
        <a:bodyPr/>
        <a:lstStyle/>
        <a:p>
          <a:pPr rtl="0">
            <a:defRPr/>
          </a:pPr>
          <a:endParaRPr lang="da-DK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42432" cy="344597"/>
          </a:xfrm>
          <a:prstGeom prst="rect">
            <a:avLst/>
          </a:prstGeom>
        </p:spPr>
        <p:txBody>
          <a:bodyPr vert="horz" lIns="91698" tIns="45849" rIns="91698" bIns="45849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5677141" y="1"/>
            <a:ext cx="4342432" cy="344597"/>
          </a:xfrm>
          <a:prstGeom prst="rect">
            <a:avLst/>
          </a:prstGeom>
        </p:spPr>
        <p:txBody>
          <a:bodyPr vert="horz" lIns="91698" tIns="45849" rIns="91698" bIns="45849" rtlCol="0"/>
          <a:lstStyle>
            <a:lvl1pPr algn="r">
              <a:defRPr sz="1200"/>
            </a:lvl1pPr>
          </a:lstStyle>
          <a:p>
            <a:fld id="{EF6C7C78-90A3-4E0A-A8F8-D2D59EB28807}" type="datetimeFigureOut">
              <a:rPr lang="da-DK" smtClean="0"/>
              <a:t>09-03-2025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2" y="6544060"/>
            <a:ext cx="4342432" cy="344597"/>
          </a:xfrm>
          <a:prstGeom prst="rect">
            <a:avLst/>
          </a:prstGeom>
        </p:spPr>
        <p:txBody>
          <a:bodyPr vert="horz" lIns="91698" tIns="45849" rIns="91698" bIns="45849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5677141" y="6544060"/>
            <a:ext cx="4342432" cy="344597"/>
          </a:xfrm>
          <a:prstGeom prst="rect">
            <a:avLst/>
          </a:prstGeom>
        </p:spPr>
        <p:txBody>
          <a:bodyPr vert="horz" lIns="91698" tIns="45849" rIns="91698" bIns="45849" rtlCol="0" anchor="b"/>
          <a:lstStyle>
            <a:lvl1pPr algn="r">
              <a:defRPr sz="1200"/>
            </a:lvl1pPr>
          </a:lstStyle>
          <a:p>
            <a:fld id="{84748500-3B70-4465-8AFD-0C0369A4465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4877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5" y="3"/>
            <a:ext cx="4342817" cy="344488"/>
          </a:xfrm>
          <a:prstGeom prst="rect">
            <a:avLst/>
          </a:prstGeom>
        </p:spPr>
        <p:txBody>
          <a:bodyPr vert="horz" lIns="96615" tIns="48308" rIns="96615" bIns="48308" rtlCol="0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5676753" y="3"/>
            <a:ext cx="4342817" cy="344488"/>
          </a:xfrm>
          <a:prstGeom prst="rect">
            <a:avLst/>
          </a:prstGeom>
        </p:spPr>
        <p:txBody>
          <a:bodyPr vert="horz" lIns="96615" tIns="48308" rIns="96615" bIns="48308" rtlCol="0"/>
          <a:lstStyle>
            <a:lvl1pPr algn="r">
              <a:defRPr sz="1300"/>
            </a:lvl1pPr>
          </a:lstStyle>
          <a:p>
            <a:fld id="{86731549-3AF9-47DD-8A62-FE1A1A66FC58}" type="datetimeFigureOut">
              <a:rPr lang="da-DK" smtClean="0"/>
              <a:pPr/>
              <a:t>09-03-2025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3289300" y="517525"/>
            <a:ext cx="3443288" cy="2582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5" tIns="48308" rIns="96615" bIns="48308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1002194" y="3272632"/>
            <a:ext cx="8017509" cy="3100387"/>
          </a:xfrm>
          <a:prstGeom prst="rect">
            <a:avLst/>
          </a:prstGeom>
        </p:spPr>
        <p:txBody>
          <a:bodyPr vert="horz" lIns="96615" tIns="48308" rIns="96615" bIns="48308" rtlCol="0">
            <a:normAutofit/>
          </a:bodyPr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5" y="6544069"/>
            <a:ext cx="4342817" cy="344488"/>
          </a:xfrm>
          <a:prstGeom prst="rect">
            <a:avLst/>
          </a:prstGeom>
        </p:spPr>
        <p:txBody>
          <a:bodyPr vert="horz" lIns="96615" tIns="48308" rIns="96615" bIns="48308" rtlCol="0" anchor="b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5676753" y="6544069"/>
            <a:ext cx="4342817" cy="344488"/>
          </a:xfrm>
          <a:prstGeom prst="rect">
            <a:avLst/>
          </a:prstGeom>
        </p:spPr>
        <p:txBody>
          <a:bodyPr vert="horz" lIns="96615" tIns="48308" rIns="96615" bIns="48308" rtlCol="0" anchor="b"/>
          <a:lstStyle>
            <a:lvl1pPr algn="r">
              <a:defRPr sz="1300"/>
            </a:lvl1pPr>
          </a:lstStyle>
          <a:p>
            <a:fld id="{766354D3-46C8-43E1-A0AD-C63495215E62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7525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Velkommen til generalforsamling</a:t>
            </a:r>
          </a:p>
          <a:p>
            <a:endParaRPr lang="da-DK" dirty="0" smtClean="0"/>
          </a:p>
          <a:p>
            <a:r>
              <a:rPr lang="da-DK" dirty="0" smtClean="0"/>
              <a:t>Glad for at se alle medlemmer og gæster. Håber vi får en god dag sammen.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75818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354D3-46C8-43E1-A0AD-C63495215E62}" type="slidenum">
              <a:rPr lang="da-DK" smtClean="0"/>
              <a:pPr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3721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354D3-46C8-43E1-A0AD-C63495215E62}" type="slidenum">
              <a:rPr lang="da-DK" smtClean="0"/>
              <a:pPr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3721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354D3-46C8-43E1-A0AD-C63495215E62}" type="slidenum">
              <a:rPr lang="da-DK" smtClean="0"/>
              <a:pPr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3721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354D3-46C8-43E1-A0AD-C63495215E62}" type="slidenum">
              <a:rPr lang="da-DK" smtClean="0"/>
              <a:pPr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37212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354D3-46C8-43E1-A0AD-C63495215E62}" type="slidenum">
              <a:rPr lang="da-DK" smtClean="0"/>
              <a:pPr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37212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a-DK" altLang="da-DK" dirty="0" smtClean="0"/>
              <a:t>Sidste slide</a:t>
            </a:r>
            <a:r>
              <a:rPr lang="da-DK" altLang="da-DK" baseline="0" dirty="0" smtClean="0"/>
              <a:t> i beretning</a:t>
            </a:r>
            <a:endParaRPr lang="da-DK" altLang="da-DK" dirty="0" smtClean="0"/>
          </a:p>
        </p:txBody>
      </p:sp>
      <p:sp>
        <p:nvSpPr>
          <p:cNvPr id="58372" name="Pladsholder til diasnumm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685798" indent="-26376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055073" indent="-211014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477103" indent="-211014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899134" indent="-211014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321163" indent="-21101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743193" indent="-21101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165222" indent="-21101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587252" indent="-21101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AE72A6-9600-45EA-ADA6-E1E53EEDEB53}" type="slidenum">
              <a:rPr lang="da-DK" altLang="da-DK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da-DK" altLang="da-DK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289300" y="517525"/>
            <a:ext cx="3443288" cy="2582863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A7B9-B018-49AE-B4C7-DC8F668C7043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0155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289300" y="517525"/>
            <a:ext cx="3443288" cy="2582863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A7B9-B018-49AE-B4C7-DC8F668C7043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0155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289300" y="517525"/>
            <a:ext cx="3443288" cy="2582863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A7B9-B018-49AE-B4C7-DC8F668C7043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01552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289300" y="517525"/>
            <a:ext cx="3443288" cy="2582863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A7B9-B018-49AE-B4C7-DC8F668C7043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0155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354D3-46C8-43E1-A0AD-C63495215E62}" type="slidenum">
              <a:rPr lang="da-DK" smtClean="0"/>
              <a:pPr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64022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289300" y="517525"/>
            <a:ext cx="3443288" cy="2582863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A7B9-B018-49AE-B4C7-DC8F668C7043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01552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289300" y="517525"/>
            <a:ext cx="3443288" cy="2582863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A7B9-B018-49AE-B4C7-DC8F668C7043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01552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289300" y="517525"/>
            <a:ext cx="3443288" cy="2582863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A7B9-B018-49AE-B4C7-DC8F668C7043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01552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289300" y="517525"/>
            <a:ext cx="3443288" cy="2582863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A7B9-B018-49AE-B4C7-DC8F668C7043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01552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289300" y="517525"/>
            <a:ext cx="3443288" cy="2582863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A7B9-B018-49AE-B4C7-DC8F668C7043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0155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Start</a:t>
            </a:r>
            <a:r>
              <a:rPr lang="da-DK" baseline="0" dirty="0" smtClean="0"/>
              <a:t> GF. Valg af dirigent – ?. Gennemgang af dagsorden.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354D3-46C8-43E1-A0AD-C63495215E62}" type="slidenum">
              <a:rPr lang="da-DK" smtClean="0"/>
              <a:pPr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41532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Hele bestyrelsens beretning, hvor vi fortælle lidt om hvad Danske Vandløb har bedrevet i det forgangne</a:t>
            </a:r>
            <a:r>
              <a:rPr lang="da-DK" baseline="0" dirty="0" smtClean="0"/>
              <a:t> år.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75818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354D3-46C8-43E1-A0AD-C63495215E62}" type="slidenum">
              <a:rPr lang="da-DK" smtClean="0"/>
              <a:pPr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3721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 altLang="da-DK" dirty="0"/>
          </a:p>
        </p:txBody>
      </p:sp>
      <p:sp>
        <p:nvSpPr>
          <p:cNvPr id="58372" name="Pladsholder til diasnumm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685669" indent="-26372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054873" indent="-210974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476824" indent="-210974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898776" indent="-210974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320725" indent="-21097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742676" indent="-21097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164625" indent="-21097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586576" indent="-21097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AE72A6-9600-45EA-ADA6-E1E53EEDEB53}" type="slidenum">
              <a:rPr lang="da-DK" altLang="da-DK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da-DK" altLang="da-D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 altLang="da-DK" dirty="0"/>
          </a:p>
        </p:txBody>
      </p:sp>
      <p:sp>
        <p:nvSpPr>
          <p:cNvPr id="58372" name="Pladsholder til diasnumm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685669" indent="-26372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054873" indent="-210974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476824" indent="-210974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898776" indent="-210974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320725" indent="-21097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742676" indent="-21097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164625" indent="-21097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586576" indent="-21097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AE72A6-9600-45EA-ADA6-E1E53EEDEB53}" type="slidenum">
              <a:rPr lang="da-DK" altLang="da-DK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da-DK" altLang="da-D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354D3-46C8-43E1-A0AD-C63495215E62}" type="slidenum">
              <a:rPr lang="da-DK" smtClean="0"/>
              <a:pPr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3721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354D3-46C8-43E1-A0AD-C63495215E62}" type="slidenum">
              <a:rPr lang="da-DK" smtClean="0"/>
              <a:pPr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3721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D3C13-777A-4F0C-BD6E-4C7CCC7660D9}" type="datetime1">
              <a:rPr lang="da-DK" smtClean="0"/>
              <a:t>09-03-2025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93D14-971F-4F21-BCC6-63EB4C3137B0}" type="datetime1">
              <a:rPr lang="da-DK" smtClean="0"/>
              <a:t>09-03-2025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17FE-DBF9-4B8B-9D25-B396C83F4E73}" type="datetime1">
              <a:rPr lang="da-DK" smtClean="0"/>
              <a:t>09-03-2025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D4C68-89E8-4B15-A718-ED2864C7E9FF}" type="datetime1">
              <a:rPr lang="da-DK" smtClean="0"/>
              <a:t>09-03-2025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D6C32-A22C-4510-B9D3-4BFC1053988E}" type="datetime1">
              <a:rPr lang="da-DK" smtClean="0"/>
              <a:t>09-03-2025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2D5F-6826-45EF-91E1-381ADD65F566}" type="datetime1">
              <a:rPr lang="da-DK" smtClean="0"/>
              <a:t>09-03-2025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05CFA-A72B-41F7-A9C1-FF26639EF71A}" type="datetime1">
              <a:rPr lang="da-DK" smtClean="0"/>
              <a:t>09-03-2025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E1490-CDE8-4ABE-9654-918944E7E1AB}" type="datetime1">
              <a:rPr lang="da-DK" smtClean="0"/>
              <a:t>09-03-2025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B420F-F7C7-4D01-9225-76164935FC3E}" type="datetime1">
              <a:rPr lang="da-DK" smtClean="0"/>
              <a:t>09-03-2025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053E-A575-49C8-8F2A-62BDA0841323}" type="datetime1">
              <a:rPr lang="da-DK" smtClean="0"/>
              <a:t>09-03-2025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304F2-F879-4C5B-AECD-4AB101007963}" type="datetime1">
              <a:rPr lang="da-DK" smtClean="0"/>
              <a:t>09-03-2025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8B607-9868-4F2B-BB14-3CDC17A75706}" type="datetime1">
              <a:rPr lang="da-DK" smtClean="0"/>
              <a:t>09-03-2025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D8B06-A19F-4F6A-BCDA-5D46154650F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hyperlink" Target="https://danskevandloeb.dk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hyperlink" Target="https://danskevandloeb.dk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danskevandloeb.dk/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620689"/>
            <a:ext cx="4197589" cy="11824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764704"/>
            <a:ext cx="5567412" cy="5760603"/>
          </a:xfrm>
          <a:prstGeom prst="rect">
            <a:avLst/>
          </a:prstGeom>
        </p:spPr>
      </p:pic>
      <p:sp>
        <p:nvSpPr>
          <p:cNvPr id="8" name="Undertitel 5"/>
          <p:cNvSpPr txBox="1">
            <a:spLocks/>
          </p:cNvSpPr>
          <p:nvPr/>
        </p:nvSpPr>
        <p:spPr>
          <a:xfrm>
            <a:off x="539552" y="3717032"/>
            <a:ext cx="4144144" cy="24606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400" b="1" dirty="0" smtClean="0">
                <a:solidFill>
                  <a:srgbClr val="163D4C"/>
                </a:solidFill>
                <a:latin typeface="Arial"/>
                <a:cs typeface="Arial"/>
              </a:rPr>
              <a:t>Generalforsamling 17. marts 2025</a:t>
            </a:r>
          </a:p>
          <a:p>
            <a:endParaRPr lang="da-DK" sz="1400" dirty="0" smtClean="0">
              <a:solidFill>
                <a:srgbClr val="163D4C"/>
              </a:solidFill>
              <a:latin typeface="Arial"/>
              <a:cs typeface="Arial"/>
            </a:endParaRPr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042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Siden sidst</a:t>
            </a:r>
            <a:endParaRPr lang="da-DK" dirty="0"/>
          </a:p>
        </p:txBody>
      </p:sp>
      <p:pic>
        <p:nvPicPr>
          <p:cNvPr id="4" name="Picture 3" descr="http://www.danskevandloeb.dk/sites/lf/gfx/danskevandloeb/logoty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201612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47472" y="1196752"/>
            <a:ext cx="8208912" cy="319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a-DK" altLang="da-DK" sz="2400" b="1" dirty="0" smtClean="0">
                <a:latin typeface="Courier New" pitchFamily="49" charset="0"/>
              </a:rPr>
              <a:t>2024 har været overlevelses år hvor DV skulle finde sin nye økonomiske platform efter at underskudsgarantien er forsvundet.</a:t>
            </a:r>
          </a:p>
          <a:p>
            <a:r>
              <a:rPr lang="da-DK" altLang="da-DK" sz="2400" b="1" dirty="0" smtClean="0">
                <a:latin typeface="Courier New" pitchFamily="49" charset="0"/>
              </a:rPr>
              <a:t>Vi har tilpasset bestyrelsens størrelse og sørget for at flertallet af bestyrelsesmøderne er afholdt online.</a:t>
            </a:r>
          </a:p>
          <a:p>
            <a:r>
              <a:rPr lang="da-DK" altLang="da-DK" sz="2400" b="1" dirty="0" smtClean="0">
                <a:latin typeface="Courier New" pitchFamily="49" charset="0"/>
              </a:rPr>
              <a:t>Dermed skulle vi kunne holde kontingentet i ro foreløbigt.</a:t>
            </a:r>
            <a:endParaRPr lang="da-DK" altLang="da-DK" sz="2400" b="1" dirty="0">
              <a:latin typeface="Courier New" pitchFamily="49" charset="0"/>
            </a:endParaRPr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9355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Strategi</a:t>
            </a:r>
            <a:endParaRPr lang="da-DK" dirty="0"/>
          </a:p>
        </p:txBody>
      </p:sp>
      <p:pic>
        <p:nvPicPr>
          <p:cNvPr id="4" name="Picture 3" descr="http://www.danskevandloeb.dk/sites/lf/gfx/danskevandloeb/logoty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201612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47472" y="1196752"/>
            <a:ext cx="8208912" cy="5176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2"/>
            <a:r>
              <a:rPr lang="da-DK" sz="2800" dirty="0"/>
              <a:t>Spareplan	- alle udgiftsposter er gennemgået og besparelser på 150.000 </a:t>
            </a:r>
            <a:r>
              <a:rPr lang="da-DK" sz="2800" dirty="0" err="1"/>
              <a:t>kr</a:t>
            </a:r>
            <a:r>
              <a:rPr lang="da-DK" sz="2800" dirty="0"/>
              <a:t> </a:t>
            </a:r>
            <a:r>
              <a:rPr lang="da-DK" sz="2800" dirty="0" smtClean="0"/>
              <a:t>er gennemført</a:t>
            </a:r>
            <a:endParaRPr lang="da-DK" sz="1800" dirty="0"/>
          </a:p>
          <a:p>
            <a:pPr lvl="2"/>
            <a:r>
              <a:rPr lang="da-DK" sz="2800" dirty="0"/>
              <a:t>Bestyrelsessammensætning – reduktion til 5 + 2 </a:t>
            </a:r>
            <a:r>
              <a:rPr lang="da-DK" sz="2800" dirty="0" smtClean="0"/>
              <a:t>medlemmer</a:t>
            </a:r>
            <a:r>
              <a:rPr lang="da-DK" sz="2800" dirty="0"/>
              <a:t> </a:t>
            </a:r>
            <a:r>
              <a:rPr lang="da-DK" sz="2800" dirty="0" smtClean="0"/>
              <a:t>er gennemført</a:t>
            </a:r>
            <a:endParaRPr lang="da-DK" sz="1800" dirty="0"/>
          </a:p>
          <a:p>
            <a:pPr lvl="2"/>
            <a:r>
              <a:rPr lang="da-DK" sz="2800" dirty="0"/>
              <a:t>Kontingent </a:t>
            </a:r>
            <a:r>
              <a:rPr lang="da-DK" sz="2800" dirty="0" smtClean="0"/>
              <a:t>– er reguleret </a:t>
            </a:r>
            <a:r>
              <a:rPr lang="da-DK" sz="2800" dirty="0"/>
              <a:t>for første gang i </a:t>
            </a:r>
            <a:r>
              <a:rPr lang="da-DK" sz="2800" dirty="0" err="1"/>
              <a:t>ca</a:t>
            </a:r>
            <a:r>
              <a:rPr lang="da-DK" sz="2800" dirty="0"/>
              <a:t> 10 år - herefter 35 </a:t>
            </a:r>
            <a:r>
              <a:rPr lang="da-DK" sz="2800" dirty="0" err="1" smtClean="0"/>
              <a:t>kr</a:t>
            </a:r>
            <a:r>
              <a:rPr lang="da-DK" sz="2800" dirty="0" smtClean="0"/>
              <a:t> er også gennemført.</a:t>
            </a:r>
            <a:endParaRPr lang="da-DK" sz="1800" dirty="0"/>
          </a:p>
          <a:p>
            <a:pPr lvl="2"/>
            <a:r>
              <a:rPr lang="da-DK" sz="2800" dirty="0" smtClean="0"/>
              <a:t>Vi har brug for mere samarbejde og opbakning  fra </a:t>
            </a:r>
            <a:r>
              <a:rPr lang="da-DK" sz="2800" dirty="0"/>
              <a:t>landsbrugsorganisationerne inklusiv aftaler om bl.a. markedsføring, </a:t>
            </a:r>
            <a:r>
              <a:rPr lang="da-DK" sz="2800" dirty="0" err="1"/>
              <a:t>SoMe</a:t>
            </a:r>
            <a:r>
              <a:rPr lang="da-DK" sz="2800" dirty="0"/>
              <a:t>, juridisk rådgivning </a:t>
            </a:r>
          </a:p>
          <a:p>
            <a:pPr marL="914400" lvl="2" indent="0">
              <a:buNone/>
            </a:pPr>
            <a:r>
              <a:rPr lang="da-DK" sz="2800" dirty="0"/>
              <a:t>                                      – både med L&amp;F og BL.</a:t>
            </a:r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1813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Vision om evt. fremtidig organisering</a:t>
            </a:r>
            <a:endParaRPr lang="da-DK" dirty="0"/>
          </a:p>
        </p:txBody>
      </p:sp>
      <p:pic>
        <p:nvPicPr>
          <p:cNvPr id="4" name="Picture 3" descr="http://www.danskevandloeb.dk/sites/lf/gfx/danskevandloeb/logoty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201612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47472" y="1196752"/>
            <a:ext cx="8208912" cy="2825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a-DK" altLang="da-DK" sz="2400" b="1" dirty="0" smtClean="0">
                <a:latin typeface="Courier New" pitchFamily="49" charset="0"/>
              </a:rPr>
              <a:t>Vi ønsker at få flere kompetencer ind i bestyrelsesarbejdet.</a:t>
            </a:r>
          </a:p>
          <a:p>
            <a:r>
              <a:rPr lang="da-DK" altLang="da-DK" sz="2400" b="1" dirty="0" smtClean="0">
                <a:latin typeface="Courier New" pitchFamily="49" charset="0"/>
              </a:rPr>
              <a:t>En mulighed var måske at få vandløbskonsulenter ind i bestyrelsesarbejdet på samme måde som i:</a:t>
            </a:r>
          </a:p>
          <a:p>
            <a:r>
              <a:rPr lang="da-DK" altLang="da-DK" sz="2400" b="1" dirty="0" smtClean="0">
                <a:latin typeface="Courier New" pitchFamily="49" charset="0"/>
              </a:rPr>
              <a:t>Sønderjyske Vandløb, hvor Poul nu vil fortælle om deres organisering</a:t>
            </a:r>
            <a:endParaRPr lang="da-DK" altLang="da-DK" sz="2400" b="1" dirty="0">
              <a:latin typeface="Courier New" pitchFamily="49" charset="0"/>
            </a:endParaRPr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541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Hjemmesiden</a:t>
            </a:r>
            <a:endParaRPr lang="da-DK" dirty="0"/>
          </a:p>
        </p:txBody>
      </p:sp>
      <p:pic>
        <p:nvPicPr>
          <p:cNvPr id="4" name="Picture 3" descr="http://www.danskevandloeb.dk/sites/lf/gfx/danskevandloeb/logoty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201612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ktangel 7"/>
          <p:cNvSpPr/>
          <p:nvPr/>
        </p:nvSpPr>
        <p:spPr>
          <a:xfrm>
            <a:off x="251520" y="6324241"/>
            <a:ext cx="2803075" cy="530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>
                <a:hlinkClick r:id="rId4"/>
              </a:rPr>
              <a:t>https://danskevandloeb.dk</a:t>
            </a:r>
            <a:r>
              <a:rPr lang="da-DK" dirty="0" smtClean="0">
                <a:hlinkClick r:id="rId4"/>
              </a:rPr>
              <a:t>/</a:t>
            </a:r>
            <a:endParaRPr lang="da-DK" dirty="0" smtClean="0"/>
          </a:p>
          <a:p>
            <a:endParaRPr lang="da-DK" sz="1050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13</a:t>
            </a:fld>
            <a:endParaRPr lang="da-DK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t="14947" r="6024" b="5613"/>
          <a:stretch/>
        </p:blipFill>
        <p:spPr bwMode="auto">
          <a:xfrm>
            <a:off x="827584" y="1196752"/>
            <a:ext cx="7915352" cy="417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47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Hjemmesiden</a:t>
            </a:r>
            <a:endParaRPr lang="da-DK" dirty="0"/>
          </a:p>
        </p:txBody>
      </p:sp>
      <p:pic>
        <p:nvPicPr>
          <p:cNvPr id="4" name="Picture 3" descr="http://www.danskevandloeb.dk/sites/lf/gfx/danskevandloeb/logoty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201612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ktangel 7"/>
          <p:cNvSpPr/>
          <p:nvPr/>
        </p:nvSpPr>
        <p:spPr>
          <a:xfrm>
            <a:off x="251520" y="6324241"/>
            <a:ext cx="2803075" cy="530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>
                <a:hlinkClick r:id="rId4"/>
              </a:rPr>
              <a:t>https://danskevandloeb.dk</a:t>
            </a:r>
            <a:r>
              <a:rPr lang="da-DK" dirty="0" smtClean="0">
                <a:hlinkClick r:id="rId4"/>
              </a:rPr>
              <a:t>/</a:t>
            </a:r>
            <a:endParaRPr lang="da-DK" dirty="0" smtClean="0"/>
          </a:p>
          <a:p>
            <a:endParaRPr lang="da-DK" sz="1050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14</a:t>
            </a:fld>
            <a:endParaRPr lang="da-DK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2" t="6043" r="12270" b="6250"/>
          <a:stretch/>
        </p:blipFill>
        <p:spPr bwMode="auto">
          <a:xfrm>
            <a:off x="0" y="1135212"/>
            <a:ext cx="9144000" cy="518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168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http://www.danskevandloeb.dk/sites/lf/gfx/danskevandloeb/logoty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55575"/>
            <a:ext cx="20161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a-DK" altLang="da-DK" sz="4400" dirty="0" smtClean="0"/>
              <a:t>Følg os på Facebook</a:t>
            </a:r>
            <a:endParaRPr lang="da-DK" altLang="da-DK" sz="4400" dirty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15</a:t>
            </a:fld>
            <a:endParaRPr lang="da-DK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9" t="26727" r="10218" b="8656"/>
          <a:stretch/>
        </p:blipFill>
        <p:spPr bwMode="auto">
          <a:xfrm>
            <a:off x="2267744" y="1417638"/>
            <a:ext cx="4358574" cy="459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716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http://www.danskevandloeb.dk/sites/lf/gfx/danskevandloeb/logoty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5" y="155510"/>
            <a:ext cx="2016125" cy="43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Diagra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6611956"/>
              </p:ext>
            </p:extLst>
          </p:nvPr>
        </p:nvGraphicFramePr>
        <p:xfrm>
          <a:off x="1619672" y="2079624"/>
          <a:ext cx="6192688" cy="4301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4</a:t>
            </a:r>
            <a:r>
              <a:rPr lang="da-DK" dirty="0" smtClean="0"/>
              <a:t>. Fremlæggelse af revideret regnskab til godkendelse</a:t>
            </a:r>
            <a:endParaRPr lang="da-DK" dirty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359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http://www.danskevandloeb.dk/sites/lf/gfx/danskevandloeb/logoty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5" y="155510"/>
            <a:ext cx="2016125" cy="43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Diagra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3795000"/>
              </p:ext>
            </p:extLst>
          </p:nvPr>
        </p:nvGraphicFramePr>
        <p:xfrm>
          <a:off x="1619672" y="2079624"/>
          <a:ext cx="6192688" cy="4301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5</a:t>
            </a:r>
            <a:r>
              <a:rPr lang="da-DK" dirty="0" smtClean="0"/>
              <a:t>. Behandling af indkomne forslag</a:t>
            </a:r>
            <a:endParaRPr lang="da-DK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47472" y="1196752"/>
            <a:ext cx="8208912" cy="96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a-DK" altLang="da-DK" sz="2800" b="1" dirty="0" smtClean="0">
                <a:latin typeface="Courier New" pitchFamily="49" charset="0"/>
              </a:rPr>
              <a:t>Ingen forslag modtaget</a:t>
            </a:r>
          </a:p>
          <a:p>
            <a:endParaRPr lang="da-DK" altLang="da-DK" sz="2400" b="1" dirty="0">
              <a:latin typeface="Courier New" pitchFamily="49" charset="0"/>
            </a:endParaRPr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1738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http://www.danskevandloeb.dk/sites/lf/gfx/danskevandloeb/logoty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5" y="155510"/>
            <a:ext cx="2016125" cy="43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Diagra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4204438"/>
              </p:ext>
            </p:extLst>
          </p:nvPr>
        </p:nvGraphicFramePr>
        <p:xfrm>
          <a:off x="1619672" y="2079624"/>
          <a:ext cx="6192688" cy="4301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 smtClean="0"/>
              <a:t>6. Fremlæggelse af budget</a:t>
            </a:r>
            <a:endParaRPr lang="da-DK" dirty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1587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http://www.danskevandloeb.dk/sites/lf/gfx/danskevandloeb/logoty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5" y="155510"/>
            <a:ext cx="2016125" cy="43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Diagra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1925146"/>
              </p:ext>
            </p:extLst>
          </p:nvPr>
        </p:nvGraphicFramePr>
        <p:xfrm>
          <a:off x="1619672" y="2079624"/>
          <a:ext cx="6192688" cy="4301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 smtClean="0"/>
              <a:t>7. Regionsvalg af bestyrelsesmedlemmer/suppleanter</a:t>
            </a:r>
            <a:endParaRPr lang="da-DK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47472" y="1196752"/>
            <a:ext cx="8208912" cy="570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a-DK" altLang="da-DK" sz="2800" b="1" dirty="0" smtClean="0">
                <a:latin typeface="Courier New" pitchFamily="49" charset="0"/>
              </a:rPr>
              <a:t>Dansk regionsstruktur benyttes </a:t>
            </a:r>
          </a:p>
          <a:p>
            <a:r>
              <a:rPr lang="da-DK" altLang="da-DK" sz="2800" b="1" dirty="0" smtClean="0">
                <a:latin typeface="Courier New" pitchFamily="49" charset="0"/>
              </a:rPr>
              <a:t>Fra hver region udpeges 1 bestyrelsesmedlem og 1 suppleant </a:t>
            </a:r>
          </a:p>
          <a:p>
            <a:r>
              <a:rPr lang="da-DK" altLang="da-DK" sz="2800" b="1" dirty="0">
                <a:latin typeface="Courier New" pitchFamily="49" charset="0"/>
              </a:rPr>
              <a:t>V</a:t>
            </a:r>
            <a:r>
              <a:rPr lang="da-DK" altLang="da-DK" sz="2800" b="1" dirty="0" smtClean="0">
                <a:latin typeface="Courier New" pitchFamily="49" charset="0"/>
              </a:rPr>
              <a:t>alget af disse foretages blandt hver regions medlemmer ved simpelt stemmeflertal på GF</a:t>
            </a:r>
          </a:p>
          <a:p>
            <a:r>
              <a:rPr lang="da-DK" altLang="da-DK" sz="2800" b="1" dirty="0">
                <a:latin typeface="Courier New" pitchFamily="49" charset="0"/>
              </a:rPr>
              <a:t>V</a:t>
            </a:r>
            <a:r>
              <a:rPr lang="da-DK" altLang="da-DK" sz="2800" b="1" dirty="0" smtClean="0">
                <a:latin typeface="Courier New" pitchFamily="49" charset="0"/>
              </a:rPr>
              <a:t>algbare er foreningens medlemmer fra de respektive regioner</a:t>
            </a:r>
          </a:p>
          <a:p>
            <a:r>
              <a:rPr lang="da-DK" altLang="da-DK" sz="2800" b="1" dirty="0" smtClean="0">
                <a:latin typeface="Courier New" pitchFamily="49" charset="0"/>
              </a:rPr>
              <a:t>Hvert medlem har en stemme og der kan ikke stemmes ved fuldmagt</a:t>
            </a:r>
          </a:p>
          <a:p>
            <a:pPr>
              <a:buNone/>
            </a:pPr>
            <a:endParaRPr lang="da-DK" altLang="da-DK" sz="2800" b="1" dirty="0" smtClean="0">
              <a:latin typeface="Courier New" pitchFamily="49" charset="0"/>
            </a:endParaRPr>
          </a:p>
          <a:p>
            <a:endParaRPr lang="da-DK" altLang="da-DK" sz="2400" b="1" dirty="0">
              <a:latin typeface="Courier New" pitchFamily="49" charset="0"/>
            </a:endParaRPr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8043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Eksternt indlæg inden GF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Martin Hjort Jensen, viceformand for Landbrug &amp; Fødevarer</a:t>
            </a:r>
          </a:p>
          <a:p>
            <a:pPr marL="0" indent="0">
              <a:buNone/>
            </a:pPr>
            <a:r>
              <a:rPr lang="da-DK" dirty="0"/>
              <a:t>	</a:t>
            </a:r>
            <a:endParaRPr lang="da-DK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da-DK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7354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http://www.danskevandloeb.dk/sites/lf/gfx/danskevandloeb/logoty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5" y="155510"/>
            <a:ext cx="2016125" cy="43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Diagra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4809751"/>
              </p:ext>
            </p:extLst>
          </p:nvPr>
        </p:nvGraphicFramePr>
        <p:xfrm>
          <a:off x="1619672" y="2079624"/>
          <a:ext cx="6192688" cy="4301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 smtClean="0"/>
              <a:t>7. Regionsvalg af bestyrelsesmedlemmer/suppleanter</a:t>
            </a:r>
            <a:endParaRPr lang="da-DK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47472" y="1196752"/>
            <a:ext cx="8208912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a-DK" altLang="da-DK" sz="2600" b="1" dirty="0" smtClean="0">
                <a:latin typeface="Courier New" pitchFamily="49" charset="0"/>
              </a:rPr>
              <a:t>Nuværende sammensætning:</a:t>
            </a:r>
          </a:p>
          <a:p>
            <a:r>
              <a:rPr lang="da-DK" altLang="da-DK" sz="2600" b="1" dirty="0" smtClean="0">
                <a:latin typeface="Courier New" pitchFamily="49" charset="0"/>
              </a:rPr>
              <a:t>Nordjylland: Vagn Sørensen(L)</a:t>
            </a:r>
          </a:p>
          <a:p>
            <a:r>
              <a:rPr lang="da-DK" altLang="da-DK" sz="2600" b="1" dirty="0" smtClean="0">
                <a:latin typeface="Courier New" pitchFamily="49" charset="0"/>
              </a:rPr>
              <a:t>Midtjylland: Steen Rasmussen(L</a:t>
            </a:r>
            <a:r>
              <a:rPr lang="da-DK" altLang="da-DK" sz="2600" b="1" dirty="0">
                <a:latin typeface="Courier New" pitchFamily="49" charset="0"/>
              </a:rPr>
              <a:t>) </a:t>
            </a:r>
            <a:endParaRPr lang="da-DK" altLang="da-DK" sz="2600" b="1" dirty="0" smtClean="0">
              <a:latin typeface="Courier New" pitchFamily="49" charset="0"/>
            </a:endParaRPr>
          </a:p>
          <a:p>
            <a:r>
              <a:rPr lang="da-DK" altLang="da-DK" sz="2600" b="1" dirty="0" smtClean="0">
                <a:latin typeface="Courier New" pitchFamily="49" charset="0"/>
              </a:rPr>
              <a:t>Syddanmark: Poul B. Christensen (L)</a:t>
            </a:r>
          </a:p>
          <a:p>
            <a:r>
              <a:rPr lang="da-DK" altLang="da-DK" sz="2600" b="1" dirty="0" smtClean="0">
                <a:latin typeface="Courier New" pitchFamily="49" charset="0"/>
              </a:rPr>
              <a:t>Sjælland: Helge Danneskiold-Samsøe(L)</a:t>
            </a:r>
          </a:p>
          <a:p>
            <a:r>
              <a:rPr lang="da-DK" altLang="da-DK" sz="2600" b="1" dirty="0" err="1" smtClean="0">
                <a:latin typeface="Courier New" pitchFamily="49" charset="0"/>
              </a:rPr>
              <a:t>Hovedstaden:Lars</a:t>
            </a:r>
            <a:r>
              <a:rPr lang="da-DK" altLang="da-DK" sz="2600" b="1" dirty="0" smtClean="0">
                <a:latin typeface="Courier New" pitchFamily="49" charset="0"/>
              </a:rPr>
              <a:t> </a:t>
            </a:r>
            <a:r>
              <a:rPr lang="da-DK" altLang="da-DK" sz="2600" b="1" dirty="0" err="1" smtClean="0">
                <a:latin typeface="Courier New" pitchFamily="49" charset="0"/>
              </a:rPr>
              <a:t>Egedal</a:t>
            </a:r>
            <a:r>
              <a:rPr lang="da-DK" altLang="da-DK" sz="2600" b="1" dirty="0" smtClean="0">
                <a:latin typeface="Courier New" pitchFamily="49" charset="0"/>
              </a:rPr>
              <a:t> (L)</a:t>
            </a:r>
            <a:endParaRPr lang="da-DK" altLang="da-DK" sz="2600" b="1" dirty="0">
              <a:latin typeface="Courier New" pitchFamily="49" charset="0"/>
            </a:endParaRPr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721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http://www.danskevandloeb.dk/sites/lf/gfx/danskevandloeb/logoty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5" y="155510"/>
            <a:ext cx="2016125" cy="43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57200" y="1349794"/>
            <a:ext cx="8208912" cy="185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a-DK" altLang="da-DK" sz="2600" b="1" dirty="0" smtClean="0">
                <a:latin typeface="Courier New" pitchFamily="49" charset="0"/>
              </a:rPr>
              <a:t>Følgende bestyrelsesmedlemmer er på valg og genopstiller:</a:t>
            </a:r>
          </a:p>
          <a:p>
            <a:r>
              <a:rPr lang="da-DK" altLang="da-DK" sz="2600" b="1" dirty="0" smtClean="0">
                <a:latin typeface="Courier New" pitchFamily="49" charset="0"/>
              </a:rPr>
              <a:t>Midtjylland: Steen Rasmussen(L) </a:t>
            </a:r>
          </a:p>
          <a:p>
            <a:r>
              <a:rPr lang="da-DK" altLang="da-DK" sz="2600" b="1" dirty="0" smtClean="0">
                <a:latin typeface="Courier New" pitchFamily="49" charset="0"/>
              </a:rPr>
              <a:t>Hovedstaden: Lars </a:t>
            </a:r>
            <a:r>
              <a:rPr lang="da-DK" altLang="da-DK" sz="2600" b="1" dirty="0" err="1" smtClean="0">
                <a:latin typeface="Courier New" pitchFamily="49" charset="0"/>
              </a:rPr>
              <a:t>Egedal</a:t>
            </a:r>
            <a:r>
              <a:rPr lang="da-DK" altLang="da-DK" sz="2600" b="1" dirty="0" smtClean="0">
                <a:latin typeface="Courier New" pitchFamily="49" charset="0"/>
              </a:rPr>
              <a:t>(L)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 smtClean="0"/>
              <a:t>7. Regionsvalg af bestyrelsesmedlemmer/suppleanter</a:t>
            </a:r>
            <a:endParaRPr lang="da-DK" dirty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056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http://www.danskevandloeb.dk/sites/lf/gfx/danskevandloeb/logoty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5" y="155510"/>
            <a:ext cx="2016125" cy="43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57200" y="1349794"/>
            <a:ext cx="8208912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a-DK" altLang="da-DK" sz="2600" b="1" dirty="0" smtClean="0">
                <a:latin typeface="Courier New" pitchFamily="49" charset="0"/>
              </a:rPr>
              <a:t>Følgende suppleanter er på valg stiller op som suppleant:</a:t>
            </a:r>
          </a:p>
          <a:p>
            <a:r>
              <a:rPr lang="da-DK" altLang="da-DK" sz="2600" b="1" dirty="0" smtClean="0">
                <a:latin typeface="Courier New" pitchFamily="49" charset="0"/>
              </a:rPr>
              <a:t>Nordjylland: Lars Olsen(L)</a:t>
            </a:r>
          </a:p>
          <a:p>
            <a:r>
              <a:rPr lang="da-DK" altLang="da-DK" sz="2600" b="1" dirty="0" smtClean="0">
                <a:latin typeface="Courier New" pitchFamily="49" charset="0"/>
              </a:rPr>
              <a:t>Midtjylland: Peter Søgård Mortensen (L) </a:t>
            </a:r>
          </a:p>
          <a:p>
            <a:r>
              <a:rPr lang="da-DK" altLang="da-DK" sz="2600" b="1" dirty="0" smtClean="0">
                <a:latin typeface="Courier New" pitchFamily="49" charset="0"/>
              </a:rPr>
              <a:t>Syddanmark: Niels Grønnegaard(L)</a:t>
            </a:r>
          </a:p>
          <a:p>
            <a:r>
              <a:rPr lang="da-DK" altLang="da-DK" sz="2600" b="1" dirty="0" smtClean="0">
                <a:latin typeface="Courier New" pitchFamily="49" charset="0"/>
              </a:rPr>
              <a:t>Sjælland: Jørgen Dalgaard(L)</a:t>
            </a:r>
          </a:p>
          <a:p>
            <a:r>
              <a:rPr lang="da-DK" altLang="da-DK" sz="2600" b="1" dirty="0" smtClean="0">
                <a:latin typeface="Courier New" pitchFamily="49" charset="0"/>
              </a:rPr>
              <a:t>Hovedstaden: Et medlem af Nordsjællands Landboforening(L)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 smtClean="0"/>
              <a:t>7. Regionsvalg af bestyrelsesmedlemmer/suppleanter</a:t>
            </a:r>
            <a:endParaRPr lang="da-DK" dirty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4117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http://www.danskevandloeb.dk/sites/lf/gfx/danskevandloeb/logoty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5" y="155510"/>
            <a:ext cx="2016125" cy="43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57200" y="1349794"/>
            <a:ext cx="8208912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a-DK" altLang="da-DK" sz="2600" b="1" dirty="0" smtClean="0">
                <a:latin typeface="Courier New" pitchFamily="49" charset="0"/>
              </a:rPr>
              <a:t>Bestyrelsen foreslår Årsregnskabet.dk som revisor. Som suppleant foreslås: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8</a:t>
            </a:r>
            <a:r>
              <a:rPr lang="da-DK" dirty="0" smtClean="0"/>
              <a:t>. Valg af revisor</a:t>
            </a:r>
            <a:endParaRPr lang="da-DK" dirty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7473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http://www.danskevandloeb.dk/sites/lf/gfx/danskevandloeb/logoty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5" y="155510"/>
            <a:ext cx="2016125" cy="43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57200" y="1349794"/>
            <a:ext cx="8208912" cy="2252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a-DK" altLang="da-DK" sz="2600" b="1" dirty="0" smtClean="0">
                <a:latin typeface="Courier New" pitchFamily="49" charset="0"/>
              </a:rPr>
              <a:t>Eventuelt</a:t>
            </a:r>
          </a:p>
          <a:p>
            <a:r>
              <a:rPr lang="da-DK" altLang="da-DK" sz="2600" b="1" dirty="0" smtClean="0">
                <a:latin typeface="Courier New" pitchFamily="49" charset="0"/>
              </a:rPr>
              <a:t>Tillykke med valgene.</a:t>
            </a:r>
          </a:p>
          <a:p>
            <a:r>
              <a:rPr lang="da-DK" altLang="da-DK" sz="2600" b="1" dirty="0" smtClean="0">
                <a:latin typeface="Courier New" pitchFamily="49" charset="0"/>
              </a:rPr>
              <a:t>Den nyvalgte bestyrelse skal lige mødes inden hjemrejsen i dag og konstituere sig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 smtClean="0"/>
              <a:t>9. Eventuelt</a:t>
            </a:r>
            <a:endParaRPr lang="da-DK" dirty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836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Generalforsamling -dagsorden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91680" y="1700808"/>
            <a:ext cx="61206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da-DK" sz="2400" dirty="0" smtClean="0"/>
              <a:t>Valg </a:t>
            </a:r>
            <a:r>
              <a:rPr lang="da-DK" sz="2400" dirty="0"/>
              <a:t>af </a:t>
            </a:r>
            <a:r>
              <a:rPr lang="da-DK" sz="2400" dirty="0" smtClean="0"/>
              <a:t>dirigent</a:t>
            </a:r>
          </a:p>
          <a:p>
            <a:pPr marL="342900" indent="-342900">
              <a:buAutoNum type="arabicPeriod"/>
            </a:pPr>
            <a:r>
              <a:rPr lang="da-DK" sz="2400" dirty="0" smtClean="0"/>
              <a:t>Valg </a:t>
            </a:r>
            <a:r>
              <a:rPr lang="da-DK" sz="2400" dirty="0"/>
              <a:t>af </a:t>
            </a:r>
            <a:r>
              <a:rPr lang="da-DK" sz="2400" dirty="0" smtClean="0"/>
              <a:t>en stemmetæller fra hver region</a:t>
            </a:r>
          </a:p>
          <a:p>
            <a:pPr marL="342900" indent="-342900">
              <a:buAutoNum type="arabicPeriod"/>
            </a:pPr>
            <a:r>
              <a:rPr lang="da-DK" sz="2400" dirty="0" smtClean="0"/>
              <a:t>Bestyrelsens </a:t>
            </a:r>
            <a:r>
              <a:rPr lang="da-DK" sz="2400" dirty="0"/>
              <a:t>beretning og debat om </a:t>
            </a:r>
            <a:r>
              <a:rPr lang="da-DK" sz="2400" dirty="0" smtClean="0"/>
              <a:t>beretning </a:t>
            </a:r>
          </a:p>
          <a:p>
            <a:pPr marL="342900" indent="-342900">
              <a:buAutoNum type="arabicPeriod"/>
            </a:pPr>
            <a:r>
              <a:rPr lang="da-DK" sz="2400" dirty="0" smtClean="0"/>
              <a:t>Fremlæggelse </a:t>
            </a:r>
            <a:r>
              <a:rPr lang="da-DK" sz="2400" dirty="0"/>
              <a:t>af revideret regnskab til </a:t>
            </a:r>
            <a:r>
              <a:rPr lang="da-DK" sz="2400" dirty="0" smtClean="0"/>
              <a:t>godkendelse</a:t>
            </a:r>
          </a:p>
          <a:p>
            <a:pPr marL="342900" indent="-342900">
              <a:buAutoNum type="arabicPeriod"/>
            </a:pPr>
            <a:r>
              <a:rPr lang="da-DK" sz="2400" dirty="0" smtClean="0"/>
              <a:t>Behandling </a:t>
            </a:r>
            <a:r>
              <a:rPr lang="da-DK" sz="2400" dirty="0"/>
              <a:t>af indkomne </a:t>
            </a:r>
            <a:r>
              <a:rPr lang="da-DK" sz="2400" dirty="0" smtClean="0"/>
              <a:t>forslag.</a:t>
            </a:r>
          </a:p>
          <a:p>
            <a:pPr marL="342900" indent="-342900">
              <a:buAutoNum type="arabicPeriod"/>
            </a:pPr>
            <a:r>
              <a:rPr lang="da-DK" sz="2400" dirty="0" smtClean="0"/>
              <a:t>Fremlæggelse </a:t>
            </a:r>
            <a:r>
              <a:rPr lang="da-DK" sz="2400" dirty="0"/>
              <a:t>af </a:t>
            </a:r>
            <a:r>
              <a:rPr lang="da-DK" sz="2400" dirty="0" smtClean="0"/>
              <a:t>budget</a:t>
            </a:r>
          </a:p>
          <a:p>
            <a:pPr marL="342900" indent="-342900">
              <a:buAutoNum type="arabicPeriod"/>
            </a:pPr>
            <a:r>
              <a:rPr lang="da-DK" sz="2400" dirty="0" smtClean="0"/>
              <a:t>Regionsvis </a:t>
            </a:r>
            <a:r>
              <a:rPr lang="da-DK" sz="2400" dirty="0"/>
              <a:t>valg af bestyrelsesmedlem og </a:t>
            </a:r>
            <a:r>
              <a:rPr lang="da-DK" sz="2400" dirty="0" smtClean="0"/>
              <a:t>suppleant</a:t>
            </a:r>
          </a:p>
          <a:p>
            <a:pPr marL="342900" indent="-342900">
              <a:buAutoNum type="arabicPeriod"/>
            </a:pPr>
            <a:r>
              <a:rPr lang="da-DK" sz="2400" dirty="0" smtClean="0"/>
              <a:t>Valg </a:t>
            </a:r>
            <a:r>
              <a:rPr lang="da-DK" sz="2400" dirty="0"/>
              <a:t>af revisor og </a:t>
            </a:r>
            <a:r>
              <a:rPr lang="da-DK" sz="2400" dirty="0" smtClean="0"/>
              <a:t>suppleant</a:t>
            </a:r>
          </a:p>
          <a:p>
            <a:pPr marL="342900" indent="-342900">
              <a:buAutoNum type="arabicPeriod"/>
            </a:pPr>
            <a:r>
              <a:rPr lang="da-DK" sz="2400" dirty="0" smtClean="0"/>
              <a:t>Eventuelt</a:t>
            </a:r>
            <a:endParaRPr lang="en-US" sz="2400" dirty="0"/>
          </a:p>
        </p:txBody>
      </p:sp>
      <p:pic>
        <p:nvPicPr>
          <p:cNvPr id="4" name="Picture 3" descr="http://www.danskevandloeb.dk/sites/lf/gfx/danskevandloeb/logoty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201612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489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620689"/>
            <a:ext cx="4197589" cy="11824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764704"/>
            <a:ext cx="5567412" cy="5760603"/>
          </a:xfrm>
          <a:prstGeom prst="rect">
            <a:avLst/>
          </a:prstGeom>
        </p:spPr>
      </p:pic>
      <p:sp>
        <p:nvSpPr>
          <p:cNvPr id="8" name="Undertitel 5"/>
          <p:cNvSpPr txBox="1">
            <a:spLocks/>
          </p:cNvSpPr>
          <p:nvPr/>
        </p:nvSpPr>
        <p:spPr>
          <a:xfrm>
            <a:off x="539552" y="3717032"/>
            <a:ext cx="4144144" cy="24606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400" b="1" dirty="0" smtClean="0">
                <a:solidFill>
                  <a:srgbClr val="163D4C"/>
                </a:solidFill>
                <a:latin typeface="Arial"/>
                <a:cs typeface="Arial"/>
              </a:rPr>
              <a:t>Generalforsamling 17. marts 2025</a:t>
            </a:r>
          </a:p>
          <a:p>
            <a:endParaRPr lang="da-DK" sz="1400" dirty="0" smtClean="0">
              <a:solidFill>
                <a:srgbClr val="163D4C"/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§"/>
            </a:pPr>
            <a:r>
              <a:rPr lang="da-DK" sz="1400" dirty="0" smtClean="0">
                <a:solidFill>
                  <a:srgbClr val="163D4C"/>
                </a:solidFill>
                <a:latin typeface="Arial"/>
                <a:cs typeface="Arial"/>
              </a:rPr>
              <a:t>Bestyrelsens beretning</a:t>
            </a:r>
          </a:p>
          <a:p>
            <a:pPr marL="457200" lvl="1" indent="0">
              <a:buNone/>
            </a:pPr>
            <a:endParaRPr lang="da-DK" sz="1000" dirty="0" smtClean="0">
              <a:solidFill>
                <a:srgbClr val="163D4C"/>
              </a:solidFill>
              <a:latin typeface="Arial"/>
              <a:cs typeface="Arial"/>
            </a:endParaRPr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0440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Picture 3" descr="http://www.danskevandloeb.dk/sites/lf/gfx/danskevandloeb/logotyp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201612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ktangel 7"/>
          <p:cNvSpPr/>
          <p:nvPr/>
        </p:nvSpPr>
        <p:spPr>
          <a:xfrm>
            <a:off x="251520" y="6324241"/>
            <a:ext cx="2803075" cy="530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>
                <a:hlinkClick r:id="rId6"/>
              </a:rPr>
              <a:t>https://danskevandloeb.dk/</a:t>
            </a:r>
            <a:endParaRPr lang="da-DK" dirty="0"/>
          </a:p>
          <a:p>
            <a:endParaRPr lang="da-DK" sz="1050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5</a:t>
            </a:fld>
            <a:endParaRPr lang="da-DK"/>
          </a:p>
        </p:txBody>
      </p:sp>
      <p:pic>
        <p:nvPicPr>
          <p:cNvPr id="6" name="danske-vandlob_prf_v1">
            <a:hlinkClick r:id="" action="ppaction://media"/>
            <a:extLst>
              <a:ext uri="{FF2B5EF4-FFF2-40B4-BE49-F238E27FC236}">
                <a16:creationId xmlns:a16="http://schemas.microsoft.com/office/drawing/2014/main" xmlns="" id="{F40B697F-6532-D0C8-30BE-3B5E94D04F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9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http://www.danskevandloeb.dk/sites/lf/gfx/danskevandloeb/logoty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55575"/>
            <a:ext cx="20161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a-DK" altLang="da-DK" sz="4400" dirty="0"/>
              <a:t>Husk åerne skal oprenses</a:t>
            </a:r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6</a:t>
            </a:fld>
            <a:endParaRPr lang="da-DK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58" r="22342" b="6250"/>
          <a:stretch/>
        </p:blipFill>
        <p:spPr bwMode="auto">
          <a:xfrm>
            <a:off x="0" y="1417638"/>
            <a:ext cx="9144000" cy="462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053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http://www.danskevandloeb.dk/sites/lf/gfx/danskevandloeb/logoty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55575"/>
            <a:ext cx="20161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a-DK" altLang="da-DK" sz="4400" dirty="0"/>
              <a:t>Pressemeddelelse</a:t>
            </a:r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7</a:t>
            </a:fld>
            <a:endParaRPr lang="da-DK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6" t="11567" r="9106" b="6250"/>
          <a:stretch/>
        </p:blipFill>
        <p:spPr bwMode="auto">
          <a:xfrm>
            <a:off x="938005" y="1167446"/>
            <a:ext cx="7018546" cy="525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09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Blåt Fremdriftsforum</a:t>
            </a:r>
            <a:endParaRPr lang="da-DK" dirty="0"/>
          </a:p>
        </p:txBody>
      </p:sp>
      <p:pic>
        <p:nvPicPr>
          <p:cNvPr id="4" name="Picture 3" descr="http://www.danskevandloeb.dk/sites/lf/gfx/danskevandloeb/logoty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201612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47472" y="1196752"/>
            <a:ext cx="8208912" cy="5004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a-DK" altLang="da-DK" sz="2800" b="1" dirty="0" smtClean="0">
                <a:latin typeface="Courier New" pitchFamily="49" charset="0"/>
              </a:rPr>
              <a:t> DV deltager med to pladser i Blåt Fremdriftsforum der er nedsat af daværende Miljø- og </a:t>
            </a:r>
            <a:r>
              <a:rPr lang="da-DK" altLang="da-DK" sz="2800" b="1" dirty="0" err="1" smtClean="0">
                <a:latin typeface="Courier New" pitchFamily="49" charset="0"/>
              </a:rPr>
              <a:t>Fødevareminesterie</a:t>
            </a:r>
            <a:r>
              <a:rPr lang="da-DK" altLang="da-DK" sz="2800" b="1" dirty="0" smtClean="0">
                <a:latin typeface="Courier New" pitchFamily="49" charset="0"/>
              </a:rPr>
              <a:t>.</a:t>
            </a:r>
          </a:p>
          <a:p>
            <a:r>
              <a:rPr lang="da-DK" altLang="da-DK" sz="2800" b="1" dirty="0" smtClean="0">
                <a:latin typeface="Courier New" pitchFamily="49" charset="0"/>
              </a:rPr>
              <a:t>Det består af de væsentligste interessenter på vandplanområdet som f.eks. Staten, KL, DN, LF, BL, DSF, KTC og </a:t>
            </a:r>
            <a:r>
              <a:rPr lang="da-DK" altLang="da-DK" sz="2800" b="1" dirty="0" err="1" smtClean="0">
                <a:latin typeface="Courier New" pitchFamily="49" charset="0"/>
              </a:rPr>
              <a:t>Danva</a:t>
            </a:r>
            <a:r>
              <a:rPr lang="da-DK" altLang="da-DK" sz="2800" b="1" dirty="0" smtClean="0">
                <a:latin typeface="Courier New" pitchFamily="49" charset="0"/>
              </a:rPr>
              <a:t>.</a:t>
            </a:r>
          </a:p>
          <a:p>
            <a:r>
              <a:rPr lang="da-DK" altLang="da-DK" sz="2800" b="1" dirty="0" smtClean="0">
                <a:latin typeface="Courier New" pitchFamily="49" charset="0"/>
              </a:rPr>
              <a:t>Ønsket er at forummet skal bidrage med relevant viden i vandplanlægningsprocessen </a:t>
            </a:r>
            <a:endParaRPr lang="da-DK" altLang="da-DK" sz="2400" b="1" dirty="0">
              <a:latin typeface="Courier New" pitchFamily="49" charset="0"/>
            </a:endParaRPr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6544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Faglig Referencegruppe</a:t>
            </a:r>
            <a:endParaRPr lang="da-DK" dirty="0"/>
          </a:p>
        </p:txBody>
      </p:sp>
      <p:pic>
        <p:nvPicPr>
          <p:cNvPr id="4" name="Picture 3" descr="http://www.danskevandloeb.dk/sites/lf/gfx/danskevandloeb/logoty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201612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47472" y="1196752"/>
            <a:ext cx="8208912" cy="5435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a-DK" altLang="da-DK" sz="2800" b="1" dirty="0" smtClean="0">
                <a:latin typeface="Courier New" pitchFamily="49" charset="0"/>
              </a:rPr>
              <a:t> DV deltager i Den faglige referencegruppe for vandplanlægningen der er nedsat af daværende Miljø- og </a:t>
            </a:r>
            <a:r>
              <a:rPr lang="da-DK" altLang="da-DK" sz="2800" b="1" dirty="0" err="1" smtClean="0">
                <a:latin typeface="Courier New" pitchFamily="49" charset="0"/>
              </a:rPr>
              <a:t>Fødevareminesterie</a:t>
            </a:r>
            <a:r>
              <a:rPr lang="da-DK" altLang="da-DK" sz="2800" b="1" dirty="0" smtClean="0">
                <a:latin typeface="Courier New" pitchFamily="49" charset="0"/>
              </a:rPr>
              <a:t>.</a:t>
            </a:r>
          </a:p>
          <a:p>
            <a:r>
              <a:rPr lang="da-DK" altLang="da-DK" sz="2800" b="1" dirty="0" smtClean="0">
                <a:latin typeface="Courier New" pitchFamily="49" charset="0"/>
              </a:rPr>
              <a:t>I gruppen deltager repræsentanter for forskningsinstitutioner, rådgivende konsulentfirmaer og interesseorganisationer, der arbejder særligt med vandplanlægningen.</a:t>
            </a:r>
          </a:p>
          <a:p>
            <a:r>
              <a:rPr lang="da-DK" altLang="da-DK" sz="2800" b="1" dirty="0" smtClean="0">
                <a:latin typeface="Courier New" pitchFamily="49" charset="0"/>
              </a:rPr>
              <a:t>Ønsket er at forummet skal bidrage med relevant viden i vandplanlægningsprocessen </a:t>
            </a:r>
            <a:endParaRPr lang="da-DK" altLang="da-DK" sz="2400" b="1" dirty="0">
              <a:latin typeface="Courier New" pitchFamily="49" charset="0"/>
            </a:endParaRPr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867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6726</TotalTime>
  <Words>617</Words>
  <Application>Microsoft Office PowerPoint</Application>
  <PresentationFormat>Skærmshow (4:3)</PresentationFormat>
  <Paragraphs>138</Paragraphs>
  <Slides>24</Slides>
  <Notes>24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24</vt:i4>
      </vt:variant>
    </vt:vector>
  </HeadingPairs>
  <TitlesOfParts>
    <vt:vector size="25" baseType="lpstr">
      <vt:lpstr>Kontortema</vt:lpstr>
      <vt:lpstr>PowerPoint-præsentation</vt:lpstr>
      <vt:lpstr>Eksternt indlæg inden GF</vt:lpstr>
      <vt:lpstr>Generalforsamling -dagsorden</vt:lpstr>
      <vt:lpstr>PowerPoint-præsentation</vt:lpstr>
      <vt:lpstr>PowerPoint-præsentation</vt:lpstr>
      <vt:lpstr>PowerPoint-præsentation</vt:lpstr>
      <vt:lpstr>PowerPoint-præsentation</vt:lpstr>
      <vt:lpstr>Blåt Fremdriftsforum</vt:lpstr>
      <vt:lpstr>Faglig Referencegruppe</vt:lpstr>
      <vt:lpstr>Siden sidst</vt:lpstr>
      <vt:lpstr>Strategi</vt:lpstr>
      <vt:lpstr>Vision om evt. fremtidig organisering</vt:lpstr>
      <vt:lpstr>Hjemmesiden</vt:lpstr>
      <vt:lpstr>Hjemmesiden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DV Generalforsamling 2015</dc:title>
  <dc:creator>Torben Heisel</dc:creator>
  <cp:lastModifiedBy>Windows-bruger</cp:lastModifiedBy>
  <cp:revision>376</cp:revision>
  <cp:lastPrinted>2024-03-19T14:52:31Z</cp:lastPrinted>
  <dcterms:created xsi:type="dcterms:W3CDTF">2014-03-19T16:05:39Z</dcterms:created>
  <dcterms:modified xsi:type="dcterms:W3CDTF">2025-03-09T15:53:35Z</dcterms:modified>
</cp:coreProperties>
</file>