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44" r:id="rId2"/>
    <p:sldId id="503" r:id="rId3"/>
    <p:sldId id="343" r:id="rId4"/>
    <p:sldId id="340" r:id="rId5"/>
    <p:sldId id="529" r:id="rId6"/>
    <p:sldId id="549" r:id="rId7"/>
    <p:sldId id="550" r:id="rId8"/>
    <p:sldId id="551" r:id="rId9"/>
    <p:sldId id="552" r:id="rId10"/>
    <p:sldId id="553" r:id="rId11"/>
    <p:sldId id="557" r:id="rId12"/>
    <p:sldId id="556" r:id="rId13"/>
    <p:sldId id="568" r:id="rId14"/>
    <p:sldId id="569" r:id="rId15"/>
    <p:sldId id="570" r:id="rId16"/>
    <p:sldId id="571" r:id="rId17"/>
    <p:sldId id="572" r:id="rId18"/>
    <p:sldId id="573" r:id="rId19"/>
    <p:sldId id="574" r:id="rId20"/>
    <p:sldId id="575" r:id="rId21"/>
    <p:sldId id="576" r:id="rId22"/>
    <p:sldId id="564" r:id="rId23"/>
    <p:sldId id="565" r:id="rId24"/>
    <p:sldId id="566" r:id="rId25"/>
    <p:sldId id="567" r:id="rId26"/>
    <p:sldId id="554" r:id="rId27"/>
    <p:sldId id="546" r:id="rId28"/>
    <p:sldId id="547" r:id="rId29"/>
    <p:sldId id="555" r:id="rId30"/>
    <p:sldId id="561" r:id="rId31"/>
    <p:sldId id="562" r:id="rId32"/>
    <p:sldId id="563" r:id="rId33"/>
    <p:sldId id="500" r:id="rId34"/>
    <p:sldId id="426" r:id="rId35"/>
    <p:sldId id="518" r:id="rId36"/>
    <p:sldId id="558" r:id="rId37"/>
    <p:sldId id="559" r:id="rId38"/>
    <p:sldId id="560" r:id="rId39"/>
  </p:sldIdLst>
  <p:sldSz cx="9144000" cy="6858000" type="screen4x3"/>
  <p:notesSz cx="10021888" cy="688975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8" autoAdjust="0"/>
    <p:restoredTop sz="87367" autoAdjust="0"/>
  </p:normalViewPr>
  <p:slideViewPr>
    <p:cSldViewPr>
      <p:cViewPr>
        <p:scale>
          <a:sx n="98" d="100"/>
          <a:sy n="98" d="100"/>
        </p:scale>
        <p:origin x="-666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ge\Documents\&#216;llings&#248;e\Lolland%20Kommune\Vandl&#248;b\Ryde%20&#197;%20vandl&#248;bslav\Danske%20Vandl&#248;b\Generalforsamling\DV-medlem%202017-01-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Medlemsfordeling valgregioner</a:t>
            </a:r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4.5400443729064266E-2"/>
          <c:y val="0.80863140342751272"/>
          <c:w val="0.89814938878496553"/>
          <c:h val="0.1631333024548402"/>
        </c:manualLayout>
      </c:layout>
      <c:overlay val="0"/>
      <c:txPr>
        <a:bodyPr/>
        <a:lstStyle/>
        <a:p>
          <a:pPr rtl="0">
            <a:defRPr/>
          </a:pPr>
          <a:endParaRPr lang="da-DK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42432" cy="344597"/>
          </a:xfrm>
          <a:prstGeom prst="rect">
            <a:avLst/>
          </a:prstGeom>
        </p:spPr>
        <p:txBody>
          <a:bodyPr vert="horz" lIns="91698" tIns="45849" rIns="91698" bIns="45849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5677141" y="1"/>
            <a:ext cx="4342432" cy="344597"/>
          </a:xfrm>
          <a:prstGeom prst="rect">
            <a:avLst/>
          </a:prstGeom>
        </p:spPr>
        <p:txBody>
          <a:bodyPr vert="horz" lIns="91698" tIns="45849" rIns="91698" bIns="45849" rtlCol="0"/>
          <a:lstStyle>
            <a:lvl1pPr algn="r">
              <a:defRPr sz="1200"/>
            </a:lvl1pPr>
          </a:lstStyle>
          <a:p>
            <a:fld id="{EF6C7C78-90A3-4E0A-A8F8-D2D59EB28807}" type="datetimeFigureOut">
              <a:rPr lang="da-DK" smtClean="0"/>
              <a:t>19-03-2024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6544060"/>
            <a:ext cx="4342432" cy="344597"/>
          </a:xfrm>
          <a:prstGeom prst="rect">
            <a:avLst/>
          </a:prstGeom>
        </p:spPr>
        <p:txBody>
          <a:bodyPr vert="horz" lIns="91698" tIns="45849" rIns="91698" bIns="45849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5677141" y="6544060"/>
            <a:ext cx="4342432" cy="344597"/>
          </a:xfrm>
          <a:prstGeom prst="rect">
            <a:avLst/>
          </a:prstGeom>
        </p:spPr>
        <p:txBody>
          <a:bodyPr vert="horz" lIns="91698" tIns="45849" rIns="91698" bIns="45849" rtlCol="0" anchor="b"/>
          <a:lstStyle>
            <a:lvl1pPr algn="r">
              <a:defRPr sz="1200"/>
            </a:lvl1pPr>
          </a:lstStyle>
          <a:p>
            <a:fld id="{84748500-3B70-4465-8AFD-0C0369A446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4877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4342817" cy="344488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5676753" y="3"/>
            <a:ext cx="4342817" cy="344488"/>
          </a:xfrm>
          <a:prstGeom prst="rect">
            <a:avLst/>
          </a:prstGeom>
        </p:spPr>
        <p:txBody>
          <a:bodyPr vert="horz" lIns="96615" tIns="48308" rIns="96615" bIns="48308" rtlCol="0"/>
          <a:lstStyle>
            <a:lvl1pPr algn="r">
              <a:defRPr sz="1300"/>
            </a:lvl1pPr>
          </a:lstStyle>
          <a:p>
            <a:fld id="{86731549-3AF9-47DD-8A62-FE1A1A66FC58}" type="datetimeFigureOut">
              <a:rPr lang="da-DK" smtClean="0"/>
              <a:pPr/>
              <a:t>19-03-2024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289300" y="517525"/>
            <a:ext cx="3443288" cy="2582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5" tIns="48308" rIns="96615" bIns="48308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1002194" y="3272632"/>
            <a:ext cx="8017509" cy="3100387"/>
          </a:xfrm>
          <a:prstGeom prst="rect">
            <a:avLst/>
          </a:prstGeom>
        </p:spPr>
        <p:txBody>
          <a:bodyPr vert="horz" lIns="96615" tIns="48308" rIns="96615" bIns="48308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5" y="6544069"/>
            <a:ext cx="4342817" cy="344488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5676753" y="6544069"/>
            <a:ext cx="4342817" cy="344488"/>
          </a:xfrm>
          <a:prstGeom prst="rect">
            <a:avLst/>
          </a:prstGeom>
        </p:spPr>
        <p:txBody>
          <a:bodyPr vert="horz" lIns="96615" tIns="48308" rIns="96615" bIns="48308" rtlCol="0" anchor="b"/>
          <a:lstStyle>
            <a:lvl1pPr algn="r">
              <a:defRPr sz="1300"/>
            </a:lvl1pPr>
          </a:lstStyle>
          <a:p>
            <a:fld id="{766354D3-46C8-43E1-A0AD-C63495215E62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525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Velkommen til generalforsamling</a:t>
            </a:r>
          </a:p>
          <a:p>
            <a:endParaRPr lang="da-DK" dirty="0" smtClean="0"/>
          </a:p>
          <a:p>
            <a:r>
              <a:rPr lang="da-DK" dirty="0" smtClean="0"/>
              <a:t>Glad for at se alle medlemmer og gæster. Håber vi får en god dag sammen.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5818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På månedsbasis ses det at nedbøren</a:t>
            </a:r>
            <a:r>
              <a:rPr lang="da-DK" baseline="0" noProof="0" dirty="0" smtClean="0"/>
              <a:t> for januar er steget med 21,39 mm på 100 år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For marts er det tilsvarende 15,84 mm 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Og i december er nedbøren steget med hele 22,89 mm på 100 år. Der er således ikke tvivl om at månederne</a:t>
            </a:r>
            <a:r>
              <a:rPr lang="da-DK" baseline="0" noProof="0" dirty="0" smtClean="0"/>
              <a:t> december, januar og marts står til at blive væsentlig vådere i fremtiden.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7AB76E-54E2-41F5-9A71-046ED2DBA9D3}" type="slidenum">
              <a:rPr lang="da-DK" altLang="da-DK"/>
              <a:pPr/>
              <a:t>13</a:t>
            </a:fld>
            <a:endParaRPr lang="da-DK" altLang="da-DK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7713" y="523875"/>
            <a:ext cx="3443287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1767" y="3272504"/>
            <a:ext cx="8016249" cy="30996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D8AB24-BFE9-4B18-8DBB-979758AD6FD5}" type="slidenum">
              <a:rPr lang="da-DK" altLang="da-DK"/>
              <a:pPr/>
              <a:t>14</a:t>
            </a:fld>
            <a:endParaRPr lang="da-DK" altLang="da-DK"/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7713" y="523875"/>
            <a:ext cx="3443287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1767" y="3272504"/>
            <a:ext cx="8016249" cy="30996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29376D-EB95-455B-A61C-AC4597E06D71}" type="slidenum">
              <a:rPr lang="da-DK" altLang="da-DK"/>
              <a:pPr/>
              <a:t>15</a:t>
            </a:fld>
            <a:endParaRPr lang="da-DK" altLang="da-DK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7713" y="523875"/>
            <a:ext cx="3443287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1767" y="3272504"/>
            <a:ext cx="8016249" cy="30996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4B2DA9-CA38-4D26-9A8D-1C6B3407AF06}" type="slidenum">
              <a:rPr lang="da-DK" altLang="da-DK"/>
              <a:pPr/>
              <a:t>16</a:t>
            </a:fld>
            <a:endParaRPr lang="da-DK" altLang="da-DK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7713" y="523875"/>
            <a:ext cx="3443287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1767" y="3272504"/>
            <a:ext cx="8016249" cy="30996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5E1A14-8DB6-4657-B994-59868A38270F}" type="slidenum">
              <a:rPr lang="da-DK" altLang="da-DK"/>
              <a:pPr/>
              <a:t>17</a:t>
            </a:fld>
            <a:endParaRPr lang="da-DK" altLang="da-DK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7713" y="523875"/>
            <a:ext cx="34417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1769" y="3272504"/>
            <a:ext cx="8014143" cy="30985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248AAE-4A7D-4E6F-9E0E-0A8E2F52C3E6}" type="slidenum">
              <a:rPr lang="da-DK" altLang="da-DK"/>
              <a:pPr/>
              <a:t>18</a:t>
            </a:fld>
            <a:endParaRPr lang="da-DK" altLang="da-DK"/>
          </a:p>
        </p:txBody>
      </p:sp>
      <p:sp>
        <p:nvSpPr>
          <p:cNvPr id="215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7713" y="523875"/>
            <a:ext cx="34417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1769" y="3272504"/>
            <a:ext cx="8014143" cy="309859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0B2F38-E9D8-4E74-A5E0-CE155FDE859D}" type="slidenum">
              <a:rPr lang="da-DK" altLang="da-DK"/>
              <a:pPr/>
              <a:t>19</a:t>
            </a:fld>
            <a:endParaRPr lang="da-DK" altLang="da-DK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9300" y="523875"/>
            <a:ext cx="34417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1768" y="3272504"/>
            <a:ext cx="8018352" cy="31006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402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925C41-C5DB-41A0-A1F4-57BF6C9AC174}" type="slidenum">
              <a:rPr lang="da-DK" altLang="da-DK"/>
              <a:pPr/>
              <a:t>20</a:t>
            </a:fld>
            <a:endParaRPr lang="da-DK" altLang="da-DK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9300" y="523875"/>
            <a:ext cx="3441700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1768" y="3272504"/>
            <a:ext cx="8018352" cy="31006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68A149-384B-41D2-BC2E-89CA882E838C}" type="slidenum">
              <a:rPr lang="da-DK" altLang="da-DK"/>
              <a:pPr/>
              <a:t>21</a:t>
            </a:fld>
            <a:endParaRPr lang="da-DK" altLang="da-DK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287713" y="523875"/>
            <a:ext cx="3443287" cy="2581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01767" y="3272504"/>
            <a:ext cx="8016249" cy="30996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 alt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a-DK" altLang="da-DK" dirty="0" smtClean="0"/>
              <a:t>Sidste slide</a:t>
            </a:r>
            <a:r>
              <a:rPr lang="da-DK" altLang="da-DK" baseline="0" dirty="0" smtClean="0"/>
              <a:t> i beretning</a:t>
            </a:r>
            <a:endParaRPr lang="da-DK" altLang="da-DK" dirty="0" smtClean="0"/>
          </a:p>
        </p:txBody>
      </p:sp>
      <p:sp>
        <p:nvSpPr>
          <p:cNvPr id="583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685798" indent="-26376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055073" indent="-21101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477103" indent="-21101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1899134" indent="-21101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321163" indent="-2110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743193" indent="-2110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165222" indent="-2110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587252" indent="-21101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AE72A6-9600-45EA-ADA6-E1E53EEDEB53}" type="slidenum">
              <a:rPr lang="da-DK" altLang="da-DK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da-DK" altLang="da-DK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3288" cy="25828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7B9-B018-49AE-B4C7-DC8F668C7043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1552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3288" cy="25828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7B9-B018-49AE-B4C7-DC8F668C7043}" type="slidenum">
              <a:rPr lang="da-DK" smtClean="0"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155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3288" cy="25828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7B9-B018-49AE-B4C7-DC8F668C7043}" type="slidenum">
              <a:rPr lang="da-DK" smtClean="0"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1552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3288" cy="25828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7B9-B018-49AE-B4C7-DC8F668C7043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155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Start</a:t>
            </a:r>
            <a:r>
              <a:rPr lang="da-DK" baseline="0" dirty="0" smtClean="0"/>
              <a:t> GF. Valg af dirigent – ?. Gennemgang af dagsorden.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15325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3288" cy="25828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7B9-B018-49AE-B4C7-DC8F668C7043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1552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3288" cy="25828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7B9-B018-49AE-B4C7-DC8F668C7043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155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3288" cy="25828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7B9-B018-49AE-B4C7-DC8F668C7043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155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3288" cy="25828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7B9-B018-49AE-B4C7-DC8F668C7043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1552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289300" y="517525"/>
            <a:ext cx="3443288" cy="2582863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8A7B9-B018-49AE-B4C7-DC8F668C7043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0155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Hele bestyrelsens beretning, hvor vi fortælle lidt om hvad Danske Vandløb har bedrevet i det forgangne</a:t>
            </a:r>
            <a:r>
              <a:rPr lang="da-DK" baseline="0" dirty="0" smtClean="0"/>
              <a:t> år.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5818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Skift til næste for at se forandringen fra 2012 til 2024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Januar:</a:t>
            </a:r>
            <a:r>
              <a:rPr lang="da-DK" baseline="0" noProof="0" dirty="0" smtClean="0"/>
              <a:t> 1986 og 1988 er ikke </a:t>
            </a:r>
            <a:r>
              <a:rPr lang="da-DK" baseline="0" noProof="0" dirty="0" err="1" smtClean="0"/>
              <a:t>ekstremår</a:t>
            </a:r>
            <a:r>
              <a:rPr lang="da-DK" baseline="0" noProof="0" dirty="0" smtClean="0"/>
              <a:t> mere. Februar: 2022 er kommet ind som ekstrem. April er blevet tørrere, 1998 er nu blevet en ekstrem våd april, det var det ikke før. Juni: Mediannedbøren er faldet. September: De 111 mm i 1925 er ikke ekstremt mere. December: Mediannedbøren er steget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2023 gav</a:t>
            </a:r>
            <a:r>
              <a:rPr lang="da-DK" baseline="0" noProof="0" dirty="0" smtClean="0"/>
              <a:t> det tørreste 2. kvartal nogensinde i datasættet med kun 47,21 mm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noProof="0" dirty="0" smtClean="0"/>
              <a:t>Til gengæld blev 4. kvartal 2023 det 4. vådeste kvartal i samme årrække med 287,95 mm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354D3-46C8-43E1-A0AD-C63495215E62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72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3C13-777A-4F0C-BD6E-4C7CCC7660D9}" type="datetime1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3D14-971F-4F21-BCC6-63EB4C3137B0}" type="datetime1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17FE-DBF9-4B8B-9D25-B396C83F4E73}" type="datetime1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D4C68-89E8-4B15-A718-ED2864C7E9FF}" type="datetime1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D6C32-A22C-4510-B9D3-4BFC1053988E}" type="datetime1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2D5F-6826-45EF-91E1-381ADD65F566}" type="datetime1">
              <a:rPr lang="da-DK" smtClean="0"/>
              <a:t>19-03-2024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05CFA-A72B-41F7-A9C1-FF26639EF71A}" type="datetime1">
              <a:rPr lang="da-DK" smtClean="0"/>
              <a:t>19-03-2024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E1490-CDE8-4ABE-9654-918944E7E1AB}" type="datetime1">
              <a:rPr lang="da-DK" smtClean="0"/>
              <a:t>19-03-2024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420F-F7C7-4D01-9225-76164935FC3E}" type="datetime1">
              <a:rPr lang="da-DK" smtClean="0"/>
              <a:t>19-03-2024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053E-A575-49C8-8F2A-62BDA0841323}" type="datetime1">
              <a:rPr lang="da-DK" smtClean="0"/>
              <a:t>19-03-2024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04F2-F879-4C5B-AECD-4AB101007963}" type="datetime1">
              <a:rPr lang="da-DK" smtClean="0"/>
              <a:t>19-03-2024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8B607-9868-4F2B-BB14-3CDC17A75706}" type="datetime1">
              <a:rPr lang="da-DK" smtClean="0"/>
              <a:t>19-03-2024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D8B06-A19F-4F6A-BCDA-5D46154650FA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kamp.klimatilpasning.dk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s://danskevandloeb.dk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9"/>
            <a:ext cx="4197589" cy="118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764704"/>
            <a:ext cx="5567412" cy="5760603"/>
          </a:xfrm>
          <a:prstGeom prst="rect">
            <a:avLst/>
          </a:prstGeom>
        </p:spPr>
      </p:pic>
      <p:sp>
        <p:nvSpPr>
          <p:cNvPr id="8" name="Undertitel 5"/>
          <p:cNvSpPr txBox="1">
            <a:spLocks/>
          </p:cNvSpPr>
          <p:nvPr/>
        </p:nvSpPr>
        <p:spPr>
          <a:xfrm>
            <a:off x="539552" y="3717032"/>
            <a:ext cx="4144144" cy="2460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 dirty="0" smtClean="0">
                <a:solidFill>
                  <a:srgbClr val="163D4C"/>
                </a:solidFill>
                <a:latin typeface="Arial"/>
                <a:cs typeface="Arial"/>
              </a:rPr>
              <a:t>Generalforsamling 20. marts 2024</a:t>
            </a:r>
          </a:p>
          <a:p>
            <a:endParaRPr lang="da-DK" sz="1400" dirty="0" smtClean="0">
              <a:solidFill>
                <a:srgbClr val="163D4C"/>
              </a:solidFill>
              <a:latin typeface="Arial"/>
              <a:cs typeface="Arial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4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00" y="755095"/>
            <a:ext cx="6022800" cy="60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11</a:t>
            </a:fld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00" y="756000"/>
            <a:ext cx="6022800" cy="60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4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12</a:t>
            </a:fld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00" y="756000"/>
            <a:ext cx="6022800" cy="60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7582D61-B50A-431E-9391-17CAE55C3357}" type="datetime1">
              <a:rPr lang="da-DK" altLang="da-DK"/>
              <a:pPr/>
              <a:t>19-03-2024</a:t>
            </a:fld>
            <a:endParaRPr lang="da-DK" alt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7CD31B09-6516-4B7D-9E6F-204DC2181DB9}" type="slidenum">
              <a:rPr lang="da-DK" altLang="da-DK"/>
              <a:pPr/>
              <a:t>13</a:t>
            </a:fld>
            <a:endParaRPr lang="da-DK" altLang="da-DK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6880" y="216953"/>
            <a:ext cx="8488800" cy="57598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Vinter 2023/24 Gudenå Ulstrup Bro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1305555"/>
            <a:ext cx="8488800" cy="43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1343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2631"/>
            <a:ext cx="8223840" cy="574061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Vandløbsloven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305554"/>
            <a:ext cx="8223840" cy="4269931"/>
          </a:xfrm>
          <a:ln/>
        </p:spPr>
        <p:txBody>
          <a:bodyPr>
            <a:normAutofit fontScale="85000" lnSpcReduction="1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§ 1. Ved denne lov tilstræbes at sikre, at vandløb kan benyttes til AFLEDNING af vand, navnlig overfladevand, spildevand og drænvand.</a:t>
            </a:r>
          </a:p>
          <a:p>
            <a:pPr lvl="1"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Stk. 2. Fastsættelse og gennemførelse af foranstaltninger efter loven skal ske under hensyntagen til de MILJØMÆSSIGE krav til vandløbskvaliteten, som fastsættes i henhold til anden lovgivning.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§ 27. Vandløb skal vedligeholdes således, at det enkelte vandløbs skikkelse eller vandføringsevne IKKE ændres, medmindre andet er fastsat i regulativet, jf. § 12, stk. 4, eller i afgørelse efter § 36 a, stk. 1.</a:t>
            </a:r>
          </a:p>
        </p:txBody>
      </p:sp>
    </p:spTree>
    <p:extLst>
      <p:ext uri="{BB962C8B-B14F-4D97-AF65-F5344CB8AC3E}">
        <p14:creationId xmlns:p14="http://schemas.microsoft.com/office/powerpoint/2010/main" val="3700861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2A5B01-BFA4-4C26-B508-717FD70ED04A}" type="datetime1">
              <a:rPr lang="da-DK" altLang="da-DK"/>
              <a:pPr/>
              <a:t>19-03-2024</a:t>
            </a:fld>
            <a:endParaRPr lang="da-DK" alt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1A2793D-0D0E-4F9C-8F26-978337D6495C}" type="slidenum">
              <a:rPr lang="da-DK" altLang="da-DK"/>
              <a:pPr/>
              <a:t>15</a:t>
            </a:fld>
            <a:endParaRPr lang="da-DK" altLang="da-DK"/>
          </a:p>
        </p:txBody>
      </p:sp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6880" y="216953"/>
            <a:ext cx="8488800" cy="57598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Vandløbsloven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6880" y="1305555"/>
            <a:ext cx="8488800" cy="4352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Burde have være opdateret i 2017 efter Høgh rapporten</a:t>
            </a:r>
            <a:br>
              <a:rPr lang="da-DK" altLang="da-DK"/>
            </a:br>
            <a:r>
              <a:rPr lang="da-DK" altLang="da-DK"/>
              <a:t>	Udfordring: miljøkrav kan virke begrænsende for vandafledning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endParaRPr lang="da-DK" altLang="da-DK"/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Tager ikke hensyn til klimatilpasning</a:t>
            </a:r>
          </a:p>
        </p:txBody>
      </p:sp>
    </p:spTree>
    <p:extLst>
      <p:ext uri="{BB962C8B-B14F-4D97-AF65-F5344CB8AC3E}">
        <p14:creationId xmlns:p14="http://schemas.microsoft.com/office/powerpoint/2010/main" val="19044418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3C8263-DE36-4880-9862-9365E8C792C5}" type="datetime1">
              <a:rPr lang="da-DK" altLang="da-DK"/>
              <a:pPr/>
              <a:t>19-03-2024</a:t>
            </a:fld>
            <a:endParaRPr lang="da-DK" alt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43947CA-2BCA-42C3-A917-00B53725F128}" type="slidenum">
              <a:rPr lang="da-DK" altLang="da-DK"/>
              <a:pPr/>
              <a:t>16</a:t>
            </a:fld>
            <a:endParaRPr lang="da-DK" altLang="da-DK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6880" y="216953"/>
            <a:ext cx="8488800" cy="575980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Klimatilpasning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6880" y="1305555"/>
            <a:ext cx="8488800" cy="4352488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Nedbøren stiger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Vandstande i havet stiger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Grundvandstanden stiger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endParaRPr lang="da-DK" altLang="da-DK"/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Stiller krav vedligeholdelsen af landets vandløb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Eksempel Gudenå, men er det samme over hele landet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endParaRPr lang="da-DK" altLang="da-DK"/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078849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37225E4-776E-40C3-B152-5E474295F862}" type="datetime1">
              <a:rPr lang="da-DK" altLang="da-DK"/>
              <a:pPr/>
              <a:t>19-03-2024</a:t>
            </a:fld>
            <a:endParaRPr lang="da-DK" alt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D7078346-532E-42C5-A5D5-B9EFE240206E}" type="slidenum">
              <a:rPr lang="da-DK" altLang="da-DK"/>
              <a:pPr/>
              <a:t>17</a:t>
            </a:fld>
            <a:endParaRPr lang="da-DK" altLang="da-DK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6881" y="216953"/>
            <a:ext cx="8487360" cy="574059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Høgh Udvalgets anbefalinger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6881" y="1305555"/>
            <a:ext cx="8487360" cy="4350568"/>
          </a:xfrm>
          <a:ln/>
        </p:spPr>
        <p:txBody>
          <a:bodyPr>
            <a:normAutofit fontScale="85000" lnSpcReduction="1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 Kommunerne forpligtes til i fællesskab at udarbejde helhedsplaner for de samlede vandløbssystemer, herunder får mulighed for at inddrage forsyningsselskaberne i helhedsplanlægningen 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Gennemgang og opdeling af vandløb omfattet af naturbeskyttelses-lovens § 3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Udarbejdelse af overordnede pejlemærker for kommunernes prioritering af interesserne i vandløbene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Vandføringsevne beskrives i alle regulativer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Bedre kontrol af vandføringsevnen på sigt </a:t>
            </a:r>
          </a:p>
        </p:txBody>
      </p:sp>
    </p:spTree>
    <p:extLst>
      <p:ext uri="{BB962C8B-B14F-4D97-AF65-F5344CB8AC3E}">
        <p14:creationId xmlns:p14="http://schemas.microsoft.com/office/powerpoint/2010/main" val="5480309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56F9EAE-6EC5-4536-AC73-F0D13171C6D4}" type="datetime1">
              <a:rPr lang="da-DK" altLang="da-DK"/>
              <a:pPr/>
              <a:t>19-03-2024</a:t>
            </a:fld>
            <a:endParaRPr lang="da-DK" alt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DEF6EA2-942D-4205-A1B5-E4DB97C93C24}" type="slidenum">
              <a:rPr lang="da-DK" altLang="da-DK"/>
              <a:pPr/>
              <a:t>18</a:t>
            </a:fld>
            <a:endParaRPr lang="da-DK" altLang="da-DK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6881" y="216953"/>
            <a:ext cx="8487360" cy="574059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Høgh Udvalgets anbefalinger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6881" y="1305555"/>
            <a:ext cx="8487360" cy="4350568"/>
          </a:xfrm>
          <a:ln/>
        </p:spPr>
        <p:txBody>
          <a:bodyPr>
            <a:normAutofit lnSpcReduction="1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Mulighed for at udlægge naturvandløb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Vandløbslovens formålsbestemmelse udvides til også at omfatte klimatilpasning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Vandløbsloven revideres og suppleres med en vejledning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Udfordringer med sandophobning ved åudløb til fjorde og kyster undersøges nærmere</a:t>
            </a:r>
          </a:p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Udarbejdelse af et virkemiddelkatalog </a:t>
            </a:r>
          </a:p>
        </p:txBody>
      </p:sp>
    </p:spTree>
    <p:extLst>
      <p:ext uri="{BB962C8B-B14F-4D97-AF65-F5344CB8AC3E}">
        <p14:creationId xmlns:p14="http://schemas.microsoft.com/office/powerpoint/2010/main" val="25350921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2631"/>
            <a:ext cx="8228160" cy="579820"/>
          </a:xfrm>
          <a:ln/>
        </p:spPr>
        <p:txBody>
          <a:bodyPr tIns="39240"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Udvikling vandstande Gudenå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01921" y="850531"/>
            <a:ext cx="6400800" cy="7443579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40" rIns="90000" bIns="45000" anchor="ctr" anchorCtr="1"/>
          <a:lstStyle>
            <a:lvl1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Segoe UI" charset="0"/>
              </a:defRPr>
            </a:lvl1pPr>
            <a:lvl2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Segoe UI" charset="0"/>
              </a:defRPr>
            </a:lvl2pPr>
            <a:lvl3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Segoe UI" charset="0"/>
              </a:defRPr>
            </a:lvl3pPr>
            <a:lvl4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Segoe UI" charset="0"/>
              </a:defRPr>
            </a:lvl4pPr>
            <a:lvl5pPr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Segoe UI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Segoe UI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Segoe UI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Segoe UI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ts val="63"/>
              </a:spcBef>
              <a:spcAft>
                <a:spcPts val="63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rgbClr val="000000"/>
                </a:solidFill>
                <a:latin typeface="Arial" charset="0"/>
                <a:cs typeface="Segoe UI" charset="0"/>
              </a:defRPr>
            </a:lvl9pPr>
          </a:lstStyle>
          <a:p>
            <a:pPr algn="ctr">
              <a:spcBef>
                <a:spcPts val="88"/>
              </a:spcBef>
              <a:spcAft>
                <a:spcPts val="88"/>
              </a:spcAft>
              <a:buClrTx/>
              <a:buFontTx/>
              <a:buNone/>
            </a:pPr>
            <a:r>
              <a:rPr lang="da-DK" altLang="da-DK" sz="140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9030459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Eksternt indlæg inden GF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Hans Ole Kristensen, </a:t>
            </a:r>
            <a:r>
              <a:rPr lang="da-DK" dirty="0" err="1" smtClean="0"/>
              <a:t>Landboretskonsulent</a:t>
            </a:r>
            <a:r>
              <a:rPr lang="da-DK" dirty="0" smtClean="0"/>
              <a:t> i Agri Nord. </a:t>
            </a:r>
          </a:p>
          <a:p>
            <a:pPr marL="0" indent="0">
              <a:buNone/>
            </a:pPr>
            <a:r>
              <a:rPr lang="da-DK" dirty="0"/>
              <a:t>	</a:t>
            </a:r>
            <a:endParaRPr lang="da-DK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2631"/>
            <a:ext cx="8228160" cy="579820"/>
          </a:xfrm>
          <a:ln/>
        </p:spPr>
        <p:txBody>
          <a:bodyPr tIns="39240"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Udvikling middel vandføring Gudenå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081" y="850531"/>
            <a:ext cx="6465600" cy="704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7218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272631"/>
            <a:ext cx="8223840" cy="574061"/>
          </a:xfrm>
          <a:ln/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Analyseværktøj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0" y="1603145"/>
            <a:ext cx="8223840" cy="3972340"/>
          </a:xfrm>
          <a:ln/>
        </p:spPr>
        <p:txBody>
          <a:bodyPr/>
          <a:lstStyle/>
          <a:p>
            <a:pPr>
              <a:spcBef>
                <a:spcPts val="1125"/>
              </a:spcBef>
              <a:spcAft>
                <a:spcPts val="63"/>
              </a:spcAft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da-DK" altLang="da-DK"/>
              <a:t>KAMP </a:t>
            </a:r>
            <a:r>
              <a:rPr lang="da-DK" altLang="da-DK" u="sng">
                <a:solidFill>
                  <a:srgbClr val="CCCCFF"/>
                </a:solidFill>
                <a:hlinkClick r:id="rId3"/>
              </a:rPr>
              <a:t>https://kamp.klimatilpasning.dk/</a:t>
            </a:r>
          </a:p>
          <a:p>
            <a:pPr>
              <a:spcBef>
                <a:spcPts val="1125"/>
              </a:spcBef>
              <a:spcAft>
                <a:spcPts val="63"/>
              </a:spcAft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endParaRPr lang="da-DK" altLang="da-DK" u="sng">
              <a:solidFill>
                <a:srgbClr val="CCCCFF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80" y="2219443"/>
            <a:ext cx="4613760" cy="322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586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2988" y="350102"/>
            <a:ext cx="6858000" cy="1127710"/>
          </a:xfrm>
        </p:spPr>
        <p:txBody>
          <a:bodyPr/>
          <a:lstStyle/>
          <a:p>
            <a:r>
              <a:rPr lang="da-DK" dirty="0" smtClean="0"/>
              <a:t>Vandløbsregulativer</a:t>
            </a:r>
            <a:endParaRPr lang="da-DK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39" y="4910177"/>
            <a:ext cx="1272339" cy="1755319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581712" y="2031643"/>
            <a:ext cx="67045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Et særdeles stort antal vandløb skal have nye regulativer - udløst af nye miljøkrav</a:t>
            </a:r>
          </a:p>
          <a:p>
            <a:endParaRPr lang="da-DK" sz="2000" dirty="0"/>
          </a:p>
          <a:p>
            <a:r>
              <a:rPr lang="da-DK" sz="2000" dirty="0" smtClean="0"/>
              <a:t>Nye regulativer tillægger miljø og biodiversitet større vægt end afvanding.</a:t>
            </a:r>
          </a:p>
          <a:p>
            <a:pPr marL="285750" indent="-285750">
              <a:buFontTx/>
              <a:buChar char="-"/>
            </a:pPr>
            <a:r>
              <a:rPr lang="da-DK" sz="2000" dirty="0" smtClean="0"/>
              <a:t>Vandløbslov vs miljølovgivningen</a:t>
            </a:r>
          </a:p>
          <a:p>
            <a:endParaRPr lang="da-DK" sz="2000" dirty="0"/>
          </a:p>
          <a:p>
            <a:r>
              <a:rPr lang="da-DK" sz="2000" dirty="0" smtClean="0"/>
              <a:t>Behøver ikke være modsætningsforhold</a:t>
            </a:r>
          </a:p>
          <a:p>
            <a:pPr marL="285750" indent="-285750">
              <a:buFontTx/>
              <a:buChar char="-"/>
            </a:pPr>
            <a:r>
              <a:rPr lang="da-DK" sz="2000" dirty="0" smtClean="0"/>
              <a:t>Mange vandløb kan godt snos eller gives dobbeltprofil uden negative konsekvenser for afvanding</a:t>
            </a:r>
          </a:p>
          <a:p>
            <a:pPr marL="285750" indent="-285750">
              <a:buFontTx/>
              <a:buChar char="-"/>
            </a:pPr>
            <a:endParaRPr lang="da-DK" sz="2000" dirty="0"/>
          </a:p>
          <a:p>
            <a:r>
              <a:rPr lang="da-DK" sz="2000" dirty="0" smtClean="0"/>
              <a:t>Klimatilpasning indgår ikke – kommunerne mener ikke de har hjemmel til at proportionere ud fra de nye vejrnormaler</a:t>
            </a:r>
          </a:p>
          <a:p>
            <a:endParaRPr lang="da-DK" sz="2000" dirty="0"/>
          </a:p>
          <a:p>
            <a:r>
              <a:rPr lang="da-DK" sz="2000" dirty="0" smtClean="0"/>
              <a:t>Får meget svært ved at komme i mål med vandrammedirektiv 4 til 2027</a:t>
            </a:r>
          </a:p>
          <a:p>
            <a:r>
              <a:rPr lang="da-DK" sz="2000" dirty="0" smtClean="0"/>
              <a:t>- </a:t>
            </a:r>
            <a:r>
              <a:rPr lang="da-DK" sz="2000" dirty="0" err="1" smtClean="0"/>
              <a:t>omklassificeringer</a:t>
            </a:r>
            <a:r>
              <a:rPr lang="da-DK" sz="2000" dirty="0" smtClean="0"/>
              <a:t>?</a:t>
            </a:r>
            <a:endParaRPr lang="da-DK" sz="20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16" y="1"/>
            <a:ext cx="2234485" cy="223448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16" y="2234485"/>
            <a:ext cx="2234485" cy="223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5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41703"/>
          </a:xfrm>
        </p:spPr>
        <p:txBody>
          <a:bodyPr>
            <a:normAutofit fontScale="90000"/>
          </a:bodyPr>
          <a:lstStyle/>
          <a:p>
            <a:r>
              <a:rPr lang="da-DK" sz="4900" b="1" dirty="0" smtClean="0"/>
              <a:t>Naturgenopretning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 smtClean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5923" y="1310470"/>
            <a:ext cx="7886700" cy="554753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5100" dirty="0" smtClean="0"/>
              <a:t>20% af EU’s land og vandarealer skal genoprettes senest i 2030</a:t>
            </a:r>
          </a:p>
          <a:p>
            <a:pPr marL="0" indent="0">
              <a:buNone/>
            </a:pPr>
            <a:endParaRPr lang="da-DK" sz="3600" dirty="0" smtClean="0"/>
          </a:p>
          <a:p>
            <a:pPr marL="0" indent="0">
              <a:buNone/>
            </a:pPr>
            <a:r>
              <a:rPr lang="da-DK" sz="3600" dirty="0" smtClean="0"/>
              <a:t>Markante ændringer i det danske landskab er på vej</a:t>
            </a:r>
          </a:p>
          <a:p>
            <a:pPr marL="0" indent="0">
              <a:buNone/>
            </a:pPr>
            <a:endParaRPr lang="da-DK" sz="2500" dirty="0" smtClean="0"/>
          </a:p>
          <a:p>
            <a:pPr marL="0" indent="0">
              <a:buNone/>
            </a:pPr>
            <a:r>
              <a:rPr lang="da-DK" sz="5100" dirty="0" smtClean="0"/>
              <a:t>Lavbundsjorder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dirty="0" smtClean="0"/>
              <a:t>Eksisterende aftale med regeringen = 100.000 HA – godt på vej men tager tid</a:t>
            </a:r>
          </a:p>
          <a:p>
            <a:pPr marL="0" indent="0">
              <a:buNone/>
            </a:pPr>
            <a:r>
              <a:rPr lang="da-DK" dirty="0" smtClean="0"/>
              <a:t>2030-mål: 30% - heraf 25% vådområder</a:t>
            </a:r>
          </a:p>
          <a:p>
            <a:pPr marL="0" indent="0">
              <a:buNone/>
            </a:pPr>
            <a:r>
              <a:rPr lang="da-DK" dirty="0" smtClean="0"/>
              <a:t>2040: 40%</a:t>
            </a:r>
          </a:p>
          <a:p>
            <a:pPr marL="0" indent="0">
              <a:buNone/>
            </a:pPr>
            <a:r>
              <a:rPr lang="da-DK" dirty="0" smtClean="0"/>
              <a:t>2050: 50%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Samlet i DK 291.000 HA – </a:t>
            </a:r>
            <a:r>
              <a:rPr lang="da-DK" dirty="0" err="1" smtClean="0"/>
              <a:t>manco</a:t>
            </a:r>
            <a:r>
              <a:rPr lang="da-DK" dirty="0" smtClean="0"/>
              <a:t> i 2050: 45.500 HA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Vil få stor betydning for afvanding – særligt fra tilstødende arealer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ALT ER PT BASERET PÅ FRIVILLIGHED, MEN MON IKKE……</a:t>
            </a:r>
            <a:endParaRPr lang="da-DK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39" y="4910177"/>
            <a:ext cx="1272339" cy="17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309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14539" y="1284713"/>
            <a:ext cx="8001000" cy="48971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4000" dirty="0" smtClean="0"/>
              <a:t>Vandløb</a:t>
            </a:r>
            <a:endParaRPr lang="da-DK" sz="4400" dirty="0" smtClean="0"/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2400" dirty="0" smtClean="0"/>
              <a:t>25.000 km floder og vandløb i EU skal genoprettes. </a:t>
            </a:r>
          </a:p>
          <a:p>
            <a:pPr marL="0" indent="0">
              <a:buNone/>
            </a:pPr>
            <a:r>
              <a:rPr lang="da-DK" sz="2400" dirty="0" smtClean="0"/>
              <a:t>I Danmark betyder det primært genslyngning og fjernelse af spærringer.</a:t>
            </a:r>
          </a:p>
          <a:p>
            <a:pPr marL="0" indent="0">
              <a:buNone/>
            </a:pPr>
            <a:r>
              <a:rPr lang="da-DK" sz="2400" dirty="0" smtClean="0"/>
              <a:t>Dette ændrer ikke på kravene i EU’s vandrammedirektiv om opnåelse af god biologisk tilstand i alle ”naturlige” vandløb senest i 2027.</a:t>
            </a:r>
          </a:p>
          <a:p>
            <a:pPr marL="0" indent="0">
              <a:buNone/>
            </a:pPr>
            <a:endParaRPr lang="da-DK" sz="2000" dirty="0" smtClean="0"/>
          </a:p>
          <a:p>
            <a:pPr marL="0" indent="0">
              <a:buNone/>
            </a:pPr>
            <a:r>
              <a:rPr lang="da-DK" sz="2400" dirty="0" smtClean="0"/>
              <a:t>I Danmark har vi dog alene 65.000 km vandløb – så ikke epokegørende</a:t>
            </a:r>
          </a:p>
          <a:p>
            <a:pPr marL="0" indent="0">
              <a:buNone/>
            </a:pPr>
            <a:endParaRPr lang="da-DK" sz="1600" dirty="0" smtClean="0"/>
          </a:p>
          <a:p>
            <a:pPr marL="0" indent="0">
              <a:buNone/>
            </a:pPr>
            <a:r>
              <a:rPr lang="da-DK" sz="2400" dirty="0" smtClean="0"/>
              <a:t>Vi forudser fortsat en ny runde af </a:t>
            </a:r>
            <a:r>
              <a:rPr lang="da-DK" sz="2400" dirty="0" err="1" smtClean="0"/>
              <a:t>omklassificeringer</a:t>
            </a:r>
            <a:r>
              <a:rPr lang="da-DK" sz="2400" dirty="0" smtClean="0"/>
              <a:t> til</a:t>
            </a:r>
          </a:p>
          <a:p>
            <a:pPr marL="0" indent="0">
              <a:buNone/>
            </a:pPr>
            <a:r>
              <a:rPr lang="da-DK" sz="2400" dirty="0" smtClean="0"/>
              <a:t> ”stærkt modificerede”. Hvis ikke, når kommunerne ikke i mål.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14539" y="3758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 smtClean="0"/>
              <a:t>Naturgenopretning - fortsat</a:t>
            </a:r>
            <a:br>
              <a:rPr lang="da-DK" b="1" dirty="0" smtClean="0"/>
            </a:br>
            <a:endParaRPr lang="da-DK" b="1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39" y="4910177"/>
            <a:ext cx="1272339" cy="17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27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da-DK" dirty="0" smtClean="0"/>
              <a:t>Danske Vandløb - Strategi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690688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lvl="2"/>
            <a:r>
              <a:rPr lang="da-DK" sz="2800" dirty="0"/>
              <a:t>Spareplan	</a:t>
            </a:r>
            <a:r>
              <a:rPr lang="da-DK" sz="2800" dirty="0" smtClean="0"/>
              <a:t>- alle udgiftsposter er gennemgået og besparelser på 150.000 </a:t>
            </a:r>
            <a:r>
              <a:rPr lang="da-DK" sz="2800" dirty="0" err="1" smtClean="0"/>
              <a:t>kr</a:t>
            </a:r>
            <a:r>
              <a:rPr lang="da-DK" sz="2800" dirty="0" smtClean="0"/>
              <a:t> identificeret.</a:t>
            </a:r>
          </a:p>
          <a:p>
            <a:pPr lvl="2"/>
            <a:endParaRPr lang="da-DK" sz="1800" dirty="0"/>
          </a:p>
          <a:p>
            <a:pPr lvl="2"/>
            <a:r>
              <a:rPr lang="da-DK" sz="2800" dirty="0" smtClean="0"/>
              <a:t>Bestyrelsessammensætning – reduktion til 5 + 2 medlemmer. </a:t>
            </a:r>
          </a:p>
          <a:p>
            <a:pPr lvl="2"/>
            <a:endParaRPr lang="da-DK" sz="1800" dirty="0"/>
          </a:p>
          <a:p>
            <a:pPr lvl="2"/>
            <a:r>
              <a:rPr lang="da-DK" sz="2800" dirty="0" smtClean="0"/>
              <a:t>Kontingent - </a:t>
            </a:r>
            <a:r>
              <a:rPr lang="da-DK" sz="2800" dirty="0"/>
              <a:t>reguleres for første gang i </a:t>
            </a:r>
            <a:r>
              <a:rPr lang="da-DK" sz="2800" dirty="0" err="1"/>
              <a:t>ca</a:t>
            </a:r>
            <a:r>
              <a:rPr lang="da-DK" sz="2800" dirty="0"/>
              <a:t> 10 </a:t>
            </a:r>
            <a:r>
              <a:rPr lang="da-DK" sz="2800" dirty="0" smtClean="0"/>
              <a:t>år - herefter </a:t>
            </a:r>
            <a:r>
              <a:rPr lang="da-DK" sz="2800" dirty="0"/>
              <a:t>35 </a:t>
            </a:r>
            <a:r>
              <a:rPr lang="da-DK" sz="2800" dirty="0" smtClean="0"/>
              <a:t>kr.</a:t>
            </a:r>
          </a:p>
          <a:p>
            <a:pPr lvl="2"/>
            <a:endParaRPr lang="da-DK" sz="1800" dirty="0" smtClean="0"/>
          </a:p>
          <a:p>
            <a:pPr lvl="2"/>
            <a:r>
              <a:rPr lang="da-DK" sz="2800" dirty="0" smtClean="0"/>
              <a:t>Kontakt til og rådgivning af medlemslav intensiveres.</a:t>
            </a:r>
            <a:endParaRPr lang="da-DK" dirty="0" smtClean="0"/>
          </a:p>
          <a:p>
            <a:pPr lvl="2"/>
            <a:endParaRPr lang="da-DK" sz="1800" dirty="0"/>
          </a:p>
          <a:p>
            <a:pPr lvl="2"/>
            <a:r>
              <a:rPr lang="da-DK" sz="2800" dirty="0" smtClean="0"/>
              <a:t>Mere samarbejde </a:t>
            </a:r>
            <a:r>
              <a:rPr lang="da-DK" sz="2800" dirty="0"/>
              <a:t>med </a:t>
            </a:r>
            <a:r>
              <a:rPr lang="da-DK" sz="2800" dirty="0" smtClean="0"/>
              <a:t>landsbrugsorganisationerne inklusiv aftaler om bl.a. markedsføring, </a:t>
            </a:r>
            <a:r>
              <a:rPr lang="da-DK" sz="2800" dirty="0" err="1" smtClean="0"/>
              <a:t>SoMe</a:t>
            </a:r>
            <a:r>
              <a:rPr lang="da-DK" sz="2800" dirty="0" smtClean="0"/>
              <a:t>, juridisk rådgivning </a:t>
            </a:r>
          </a:p>
          <a:p>
            <a:pPr marL="914400" lvl="2" indent="0">
              <a:buNone/>
            </a:pPr>
            <a:r>
              <a:rPr lang="da-DK" sz="2800" dirty="0" smtClean="0"/>
              <a:t>                                      – både med L&amp;F og BL.</a:t>
            </a:r>
          </a:p>
          <a:p>
            <a:pPr lvl="2"/>
            <a:endParaRPr lang="da-DK" sz="28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039" y="4910177"/>
            <a:ext cx="1272339" cy="17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15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Bortfald af underskudsgaranti</a:t>
            </a:r>
            <a:endParaRPr lang="da-DK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7472" y="1196752"/>
            <a:ext cx="8208912" cy="504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400" b="1" dirty="0" smtClean="0">
                <a:latin typeface="Courier New" pitchFamily="49" charset="0"/>
              </a:rPr>
              <a:t>4/4-2023 anmodede vi L&amp;F gennem viceformanden Thor Gunnar Kofoed om forlængelse af samarbejdsaftalen og </a:t>
            </a:r>
            <a:r>
              <a:rPr lang="da-DK" altLang="da-DK" sz="2400" b="1" dirty="0">
                <a:latin typeface="Courier New" pitchFamily="49" charset="0"/>
              </a:rPr>
              <a:t>underskudsgarantien hos </a:t>
            </a:r>
            <a:r>
              <a:rPr lang="da-DK" altLang="da-DK" sz="2400" b="1" dirty="0" smtClean="0">
                <a:latin typeface="Courier New" pitchFamily="49" charset="0"/>
              </a:rPr>
              <a:t>L&amp;F</a:t>
            </a:r>
          </a:p>
          <a:p>
            <a:r>
              <a:rPr lang="da-DK" altLang="da-DK" sz="2400" b="1" dirty="0" smtClean="0">
                <a:latin typeface="Courier New" pitchFamily="49" charset="0"/>
              </a:rPr>
              <a:t>I midten af maj bliver formanden ringet op af Thor og fortalt at </a:t>
            </a:r>
            <a:r>
              <a:rPr lang="da-DK" altLang="da-DK" sz="2400" b="1" dirty="0" err="1" smtClean="0">
                <a:latin typeface="Courier New" pitchFamily="49" charset="0"/>
              </a:rPr>
              <a:t>undeskudsgarantien</a:t>
            </a:r>
            <a:r>
              <a:rPr lang="da-DK" altLang="da-DK" sz="2400" b="1" dirty="0" smtClean="0">
                <a:latin typeface="Courier New" pitchFamily="49" charset="0"/>
              </a:rPr>
              <a:t> ikke kan bevilges i 2023 og fremover</a:t>
            </a:r>
          </a:p>
          <a:p>
            <a:r>
              <a:rPr lang="da-DK" altLang="da-DK" sz="2400" b="1" dirty="0" smtClean="0">
                <a:latin typeface="Courier New" pitchFamily="49" charset="0"/>
              </a:rPr>
              <a:t>7/9 afholdes møde mellem L&amp;F og DV om </a:t>
            </a:r>
            <a:r>
              <a:rPr lang="da-DK" altLang="da-DK" sz="2400" b="1" dirty="0" err="1" smtClean="0">
                <a:latin typeface="Courier New" pitchFamily="49" charset="0"/>
              </a:rPr>
              <a:t>DVs</a:t>
            </a:r>
            <a:r>
              <a:rPr lang="da-DK" altLang="da-DK" sz="2400" b="1" dirty="0" smtClean="0">
                <a:latin typeface="Courier New" pitchFamily="49" charset="0"/>
              </a:rPr>
              <a:t> fremtid. Konklusionen bliver takket været Søren Søndergård, at DV bevilges </a:t>
            </a:r>
            <a:r>
              <a:rPr lang="da-DK" altLang="da-DK" sz="2400" b="1" dirty="0" err="1" smtClean="0">
                <a:latin typeface="Courier New" pitchFamily="49" charset="0"/>
              </a:rPr>
              <a:t>maks</a:t>
            </a:r>
            <a:r>
              <a:rPr lang="da-DK" altLang="da-DK" sz="2400" b="1" dirty="0" smtClean="0">
                <a:latin typeface="Courier New" pitchFamily="49" charset="0"/>
              </a:rPr>
              <a:t> 75.000 kr. i underskudsgaranti for 2023, herefter er der ikke mere underskudsgaranti fremover.</a:t>
            </a:r>
            <a:endParaRPr lang="da-DK" altLang="da-DK" sz="2400" b="1" dirty="0">
              <a:latin typeface="Courier New" pitchFamily="49" charset="0"/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8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Hjemmesiden</a:t>
            </a:r>
            <a:endParaRPr lang="da-DK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/>
        </p:nvSpPr>
        <p:spPr>
          <a:xfrm>
            <a:off x="251520" y="6324241"/>
            <a:ext cx="2803075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hlinkClick r:id="rId4"/>
              </a:rPr>
              <a:t>https://danskevandloeb.dk</a:t>
            </a:r>
            <a:r>
              <a:rPr lang="da-DK" dirty="0" smtClean="0">
                <a:hlinkClick r:id="rId4"/>
              </a:rPr>
              <a:t>/</a:t>
            </a:r>
            <a:endParaRPr lang="da-DK" dirty="0" smtClean="0"/>
          </a:p>
          <a:p>
            <a:endParaRPr lang="da-DK" sz="105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27</a:t>
            </a:fld>
            <a:endParaRPr lang="da-DK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6043" r="12270" b="6250"/>
          <a:stretch/>
        </p:blipFill>
        <p:spPr bwMode="auto">
          <a:xfrm>
            <a:off x="0" y="1135212"/>
            <a:ext cx="9144000" cy="518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6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55575"/>
            <a:ext cx="201612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4400" dirty="0" smtClean="0"/>
              <a:t>Følg os på Facebook</a:t>
            </a:r>
            <a:endParaRPr lang="da-DK" altLang="da-DK" sz="4400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28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5" t="30600" r="18603" b="33111"/>
          <a:stretch/>
        </p:blipFill>
        <p:spPr bwMode="auto">
          <a:xfrm>
            <a:off x="206723" y="1340768"/>
            <a:ext cx="8542490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16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Afrunding</a:t>
            </a:r>
            <a:endParaRPr lang="da-DK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7472" y="1196752"/>
            <a:ext cx="8208912" cy="40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400" b="1" dirty="0" smtClean="0">
                <a:latin typeface="Courier New" pitchFamily="49" charset="0"/>
              </a:rPr>
              <a:t>2024 er et overlevelses år hvor DV skal finde sin nye økonomiske platform efter at underskudsgarantien er forsvundet.</a:t>
            </a:r>
          </a:p>
          <a:p>
            <a:r>
              <a:rPr lang="da-DK" altLang="da-DK" sz="2400" b="1" dirty="0" smtClean="0">
                <a:latin typeface="Courier New" pitchFamily="49" charset="0"/>
              </a:rPr>
              <a:t>Vi arbejder på at finde nye samarbejdspartnere.</a:t>
            </a:r>
          </a:p>
          <a:p>
            <a:r>
              <a:rPr lang="da-DK" altLang="da-DK" sz="2400" b="1" dirty="0" smtClean="0">
                <a:latin typeface="Courier New" pitchFamily="49" charset="0"/>
              </a:rPr>
              <a:t>Vi tilpasser bestyrelsens størrelse og sørger for at en del af bestyrelsesmøderne holdes online.</a:t>
            </a:r>
          </a:p>
          <a:p>
            <a:r>
              <a:rPr lang="da-DK" altLang="da-DK" sz="2400" b="1" dirty="0" smtClean="0">
                <a:latin typeface="Courier New" pitchFamily="49" charset="0"/>
              </a:rPr>
              <a:t>Dermed skulle vi kunne holde kontingentet i ro foreløbigt.</a:t>
            </a:r>
            <a:endParaRPr lang="da-DK" altLang="da-DK" sz="2400" b="1" dirty="0">
              <a:latin typeface="Courier New" pitchFamily="49" charset="0"/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955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Generalforsamling -dagsorden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1680" y="1700808"/>
            <a:ext cx="61206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da-DK" sz="2400" dirty="0" smtClean="0"/>
              <a:t>Valg </a:t>
            </a:r>
            <a:r>
              <a:rPr lang="da-DK" sz="2400" dirty="0"/>
              <a:t>af </a:t>
            </a:r>
            <a:r>
              <a:rPr lang="da-DK" sz="2400" dirty="0" smtClean="0"/>
              <a:t>dirigent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Valg </a:t>
            </a:r>
            <a:r>
              <a:rPr lang="da-DK" sz="2400" dirty="0"/>
              <a:t>af </a:t>
            </a:r>
            <a:r>
              <a:rPr lang="da-DK" sz="2400" dirty="0" smtClean="0"/>
              <a:t>en stemmetæller fra hver region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Bestyrelsens </a:t>
            </a:r>
            <a:r>
              <a:rPr lang="da-DK" sz="2400" dirty="0"/>
              <a:t>beretning og debat om </a:t>
            </a:r>
            <a:r>
              <a:rPr lang="da-DK" sz="2400" dirty="0" smtClean="0"/>
              <a:t>beretning 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Fremlæggelse </a:t>
            </a:r>
            <a:r>
              <a:rPr lang="da-DK" sz="2400" dirty="0"/>
              <a:t>af revideret regnskab til </a:t>
            </a:r>
            <a:r>
              <a:rPr lang="da-DK" sz="2400" dirty="0" smtClean="0"/>
              <a:t>godkendelse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Behandling </a:t>
            </a:r>
            <a:r>
              <a:rPr lang="da-DK" sz="2400" dirty="0"/>
              <a:t>af indkomne </a:t>
            </a:r>
            <a:r>
              <a:rPr lang="da-DK" sz="2400" dirty="0" smtClean="0"/>
              <a:t>forslag: Bestyrelsen foreslår ændring af vedtægterne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Fremlæggelse </a:t>
            </a:r>
            <a:r>
              <a:rPr lang="da-DK" sz="2400" dirty="0"/>
              <a:t>af </a:t>
            </a:r>
            <a:r>
              <a:rPr lang="da-DK" sz="2400" dirty="0" smtClean="0"/>
              <a:t>budget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Regionsvis </a:t>
            </a:r>
            <a:r>
              <a:rPr lang="da-DK" sz="2400" dirty="0"/>
              <a:t>valg af bestyrelsesmedlem og </a:t>
            </a:r>
            <a:r>
              <a:rPr lang="da-DK" sz="2400" dirty="0" smtClean="0"/>
              <a:t>suppleant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Valg </a:t>
            </a:r>
            <a:r>
              <a:rPr lang="da-DK" sz="2400" dirty="0"/>
              <a:t>af revisor og </a:t>
            </a:r>
            <a:r>
              <a:rPr lang="da-DK" sz="2400" dirty="0" smtClean="0"/>
              <a:t>suppleant</a:t>
            </a:r>
          </a:p>
          <a:p>
            <a:pPr marL="342900" indent="-342900">
              <a:buAutoNum type="arabicPeriod"/>
            </a:pPr>
            <a:r>
              <a:rPr lang="da-DK" sz="2400" dirty="0" smtClean="0"/>
              <a:t>Eventuelt</a:t>
            </a:r>
            <a:endParaRPr lang="en-US" sz="2400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489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510"/>
            <a:ext cx="201612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6611956"/>
              </p:ext>
            </p:extLst>
          </p:nvPr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4</a:t>
            </a:r>
            <a:r>
              <a:rPr lang="da-DK" dirty="0" smtClean="0"/>
              <a:t>. Fremlæggelse af revideret regnskab til godkendelse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35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510"/>
            <a:ext cx="201612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795000"/>
              </p:ext>
            </p:extLst>
          </p:nvPr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5</a:t>
            </a:r>
            <a:r>
              <a:rPr lang="da-DK" dirty="0" smtClean="0"/>
              <a:t>. Behandling af indkomne forslag</a:t>
            </a:r>
            <a:endParaRPr lang="da-DK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7472" y="1196752"/>
            <a:ext cx="8208912" cy="13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800" b="1" dirty="0">
                <a:latin typeface="Courier New" pitchFamily="49" charset="0"/>
              </a:rPr>
              <a:t>B</a:t>
            </a:r>
            <a:r>
              <a:rPr lang="da-DK" altLang="da-DK" sz="2800" b="1" dirty="0" smtClean="0">
                <a:latin typeface="Courier New" pitchFamily="49" charset="0"/>
              </a:rPr>
              <a:t>estyrelsen forslår ændring af vedtægter.</a:t>
            </a:r>
          </a:p>
          <a:p>
            <a:endParaRPr lang="da-DK" altLang="da-DK" sz="2400" b="1" dirty="0">
              <a:latin typeface="Courier New" pitchFamily="49" charset="0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73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510"/>
            <a:ext cx="201612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204438"/>
              </p:ext>
            </p:extLst>
          </p:nvPr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6. Fremlæggelse af budget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58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510"/>
            <a:ext cx="201612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925146"/>
              </p:ext>
            </p:extLst>
          </p:nvPr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7. Regionsvalg af bestyrelsesmedlemmer/suppleanter</a:t>
            </a:r>
            <a:endParaRPr lang="da-DK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7472" y="1196752"/>
            <a:ext cx="8208912" cy="57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800" b="1" dirty="0" smtClean="0">
                <a:latin typeface="Courier New" pitchFamily="49" charset="0"/>
              </a:rPr>
              <a:t>Dansk regionsstruktur benyttes 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Fra hver region udpeges 1 bestyrelsesmedlem og 1 suppleant </a:t>
            </a:r>
          </a:p>
          <a:p>
            <a:r>
              <a:rPr lang="da-DK" altLang="da-DK" sz="2800" b="1" dirty="0">
                <a:latin typeface="Courier New" pitchFamily="49" charset="0"/>
              </a:rPr>
              <a:t>V</a:t>
            </a:r>
            <a:r>
              <a:rPr lang="da-DK" altLang="da-DK" sz="2800" b="1" dirty="0" smtClean="0">
                <a:latin typeface="Courier New" pitchFamily="49" charset="0"/>
              </a:rPr>
              <a:t>alget af disse foretages blandt hver regions medlemmer ved simpelt stemmeflertal på GF</a:t>
            </a:r>
          </a:p>
          <a:p>
            <a:r>
              <a:rPr lang="da-DK" altLang="da-DK" sz="2800" b="1" dirty="0">
                <a:latin typeface="Courier New" pitchFamily="49" charset="0"/>
              </a:rPr>
              <a:t>V</a:t>
            </a:r>
            <a:r>
              <a:rPr lang="da-DK" altLang="da-DK" sz="2800" b="1" dirty="0" smtClean="0">
                <a:latin typeface="Courier New" pitchFamily="49" charset="0"/>
              </a:rPr>
              <a:t>algbare er foreningens medlemmer fra de respektive regioner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Hvert medlem har en stemme og der kan ikke stemmes ved fuldmagt</a:t>
            </a:r>
          </a:p>
          <a:p>
            <a:pPr>
              <a:buNone/>
            </a:pPr>
            <a:endParaRPr lang="da-DK" altLang="da-DK" sz="2800" b="1" dirty="0" smtClean="0">
              <a:latin typeface="Courier New" pitchFamily="49" charset="0"/>
            </a:endParaRPr>
          </a:p>
          <a:p>
            <a:endParaRPr lang="da-DK" altLang="da-DK" sz="2400" b="1" dirty="0">
              <a:latin typeface="Courier New" pitchFamily="49" charset="0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04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510"/>
            <a:ext cx="201612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809751"/>
              </p:ext>
            </p:extLst>
          </p:nvPr>
        </p:nvGraphicFramePr>
        <p:xfrm>
          <a:off x="1619672" y="2079624"/>
          <a:ext cx="6192688" cy="430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7. Regionsvalg af bestyrelsesmedlemmer/suppleanter</a:t>
            </a:r>
            <a:endParaRPr lang="da-DK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7472" y="1196752"/>
            <a:ext cx="8208912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600" b="1" dirty="0" smtClean="0">
                <a:latin typeface="Courier New" pitchFamily="49" charset="0"/>
              </a:rPr>
              <a:t>Nuværende sammensætning: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Nordjylland: Lars-Peter Boel(L), Lars Olsen(L), Vagn Sørensen(L), Niels Møller(L)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Midtjylland: Torben Petersen(L), Anette Klausen(G), Hans de Neergaard (L</a:t>
            </a:r>
            <a:r>
              <a:rPr lang="da-DK" altLang="da-DK" sz="2600" b="1" dirty="0">
                <a:latin typeface="Courier New" pitchFamily="49" charset="0"/>
              </a:rPr>
              <a:t>), </a:t>
            </a:r>
            <a:r>
              <a:rPr lang="da-DK" altLang="da-DK" sz="2600" b="1" dirty="0" smtClean="0">
                <a:latin typeface="Courier New" pitchFamily="49" charset="0"/>
              </a:rPr>
              <a:t>Steen Rasmussen(L</a:t>
            </a:r>
            <a:r>
              <a:rPr lang="da-DK" altLang="da-DK" sz="2600" b="1" dirty="0">
                <a:latin typeface="Courier New" pitchFamily="49" charset="0"/>
              </a:rPr>
              <a:t>) </a:t>
            </a:r>
            <a:endParaRPr lang="da-DK" altLang="da-DK" sz="2600" b="1" dirty="0" smtClean="0">
              <a:latin typeface="Courier New" pitchFamily="49" charset="0"/>
            </a:endParaRPr>
          </a:p>
          <a:p>
            <a:r>
              <a:rPr lang="da-DK" altLang="da-DK" sz="2600" b="1" dirty="0" smtClean="0">
                <a:latin typeface="Courier New" pitchFamily="49" charset="0"/>
              </a:rPr>
              <a:t>Syddanmark: Niels Grønnegaard(L),</a:t>
            </a:r>
            <a:endParaRPr lang="da-DK" altLang="da-DK" sz="2600" b="1" dirty="0">
              <a:latin typeface="Courier New" pitchFamily="49" charset="0"/>
            </a:endParaRPr>
          </a:p>
          <a:p>
            <a:pPr>
              <a:buNone/>
            </a:pPr>
            <a:r>
              <a:rPr lang="da-DK" altLang="da-DK" sz="2600" b="1" dirty="0" smtClean="0">
                <a:latin typeface="Courier New" pitchFamily="49" charset="0"/>
              </a:rPr>
              <a:t>Jesper Haarslev(G), Poul B. Christensen (L), </a:t>
            </a:r>
            <a:r>
              <a:rPr lang="da-DK" altLang="da-DK" sz="2600" b="1" dirty="0" err="1" smtClean="0">
                <a:latin typeface="Courier New" pitchFamily="49" charset="0"/>
              </a:rPr>
              <a:t>Svend-Aage</a:t>
            </a:r>
            <a:r>
              <a:rPr lang="da-DK" altLang="da-DK" sz="2600" b="1" dirty="0" smtClean="0">
                <a:latin typeface="Courier New" pitchFamily="49" charset="0"/>
              </a:rPr>
              <a:t> Stenholdt(L)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Sjælland: Helge Danneskiold-Samsøe(L), Lars </a:t>
            </a:r>
            <a:r>
              <a:rPr lang="da-DK" altLang="da-DK" sz="2600" b="1" dirty="0" err="1" smtClean="0">
                <a:latin typeface="Courier New" pitchFamily="49" charset="0"/>
              </a:rPr>
              <a:t>Egedal</a:t>
            </a:r>
            <a:r>
              <a:rPr lang="da-DK" altLang="da-DK" sz="2600" b="1" dirty="0" smtClean="0">
                <a:latin typeface="Courier New" pitchFamily="49" charset="0"/>
              </a:rPr>
              <a:t> (L), Knud Erich </a:t>
            </a:r>
            <a:r>
              <a:rPr lang="da-DK" altLang="da-DK" sz="2600" b="1" dirty="0" err="1" smtClean="0">
                <a:latin typeface="Courier New" pitchFamily="49" charset="0"/>
              </a:rPr>
              <a:t>Thonke</a:t>
            </a:r>
            <a:r>
              <a:rPr lang="da-DK" altLang="da-DK" sz="2600" b="1" dirty="0" smtClean="0">
                <a:latin typeface="Courier New" pitchFamily="49" charset="0"/>
              </a:rPr>
              <a:t>(G), Jørgen Dalgaard(L)</a:t>
            </a:r>
            <a:endParaRPr lang="da-DK" altLang="da-DK" sz="2600" b="1" dirty="0">
              <a:latin typeface="Courier New" pitchFamily="49" charset="0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721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510"/>
            <a:ext cx="201612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349794"/>
            <a:ext cx="820891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600" b="1" dirty="0" smtClean="0">
                <a:latin typeface="Courier New" pitchFamily="49" charset="0"/>
              </a:rPr>
              <a:t>Følgende bestyrelsesmedlemmer er på valg og genopstiller: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Nordjylland: Lars Olsen(L)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Midtjylland: Steen Rasmussen(L) 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Syddanmark: Poul B. Christensen(L)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Sjælland: Helge Danneskiold-Samsøe (L)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Hovedstaden: Lars </a:t>
            </a:r>
            <a:r>
              <a:rPr lang="da-DK" altLang="da-DK" sz="2600" b="1" dirty="0" err="1" smtClean="0">
                <a:latin typeface="Courier New" pitchFamily="49" charset="0"/>
              </a:rPr>
              <a:t>Egedal</a:t>
            </a:r>
            <a:r>
              <a:rPr lang="da-DK" altLang="da-DK" sz="2600" b="1" dirty="0" smtClean="0">
                <a:latin typeface="Courier New" pitchFamily="49" charset="0"/>
              </a:rPr>
              <a:t>(L)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7. Regionsvalg af bestyrelsesmedlemmer/suppleanter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05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510"/>
            <a:ext cx="201612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349794"/>
            <a:ext cx="820891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600" b="1" dirty="0" smtClean="0">
                <a:latin typeface="Courier New" pitchFamily="49" charset="0"/>
              </a:rPr>
              <a:t>Følgende </a:t>
            </a:r>
            <a:r>
              <a:rPr lang="da-DK" altLang="da-DK" sz="2600" b="1" dirty="0" err="1" smtClean="0">
                <a:latin typeface="Courier New" pitchFamily="49" charset="0"/>
              </a:rPr>
              <a:t>betsyrelsesmedlemmer</a:t>
            </a:r>
            <a:r>
              <a:rPr lang="da-DK" altLang="da-DK" sz="2600" b="1" dirty="0" smtClean="0">
                <a:latin typeface="Courier New" pitchFamily="49" charset="0"/>
              </a:rPr>
              <a:t>/suppleanter er på valg stiller op som suppleant: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Nordjylland: Vagn Sørensen(L)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Midtjylland: Anette Klausen(G) 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Syddanmark: </a:t>
            </a:r>
            <a:r>
              <a:rPr lang="da-DK" altLang="da-DK" sz="2600" b="1" dirty="0" err="1" smtClean="0">
                <a:latin typeface="Courier New" pitchFamily="49" charset="0"/>
              </a:rPr>
              <a:t>Sven-Aage</a:t>
            </a:r>
            <a:r>
              <a:rPr lang="da-DK" altLang="da-DK" sz="2600" b="1" dirty="0" smtClean="0">
                <a:latin typeface="Courier New" pitchFamily="49" charset="0"/>
              </a:rPr>
              <a:t> Steenholdt(L)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Sjælland: Jørgen Dalgaard(L)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Hovedstaden: Et medlem af Nordsjællands Landboforening(L)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7. Regionsvalg af bestyrelsesmedlemmer/suppleanter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117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510"/>
            <a:ext cx="201612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349794"/>
            <a:ext cx="820891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600" b="1" dirty="0" smtClean="0">
                <a:latin typeface="Courier New" pitchFamily="49" charset="0"/>
              </a:rPr>
              <a:t>Bestyrelsen foreslår Årsregnskabet.dk som revisor. Som suppleant foreslås: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8</a:t>
            </a:r>
            <a:r>
              <a:rPr lang="da-DK" dirty="0" smtClean="0"/>
              <a:t>. Valg af revisor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47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55510"/>
            <a:ext cx="2016125" cy="4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1349794"/>
            <a:ext cx="8208912" cy="265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600" b="1" dirty="0" smtClean="0">
                <a:latin typeface="Courier New" pitchFamily="49" charset="0"/>
              </a:rPr>
              <a:t>Eventuelt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Tusind tak til de bestyrelsesmedlemmer og suppleanter som ikke blev valgt!</a:t>
            </a:r>
          </a:p>
          <a:p>
            <a:r>
              <a:rPr lang="da-DK" altLang="da-DK" sz="2600" b="1" dirty="0" smtClean="0">
                <a:latin typeface="Courier New" pitchFamily="49" charset="0"/>
              </a:rPr>
              <a:t>Den nyvalgte bestyrelse skal lige mødes inden hjemrejsen i dag og konstituere sig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 smtClean="0"/>
              <a:t>9. Eventuelt</a:t>
            </a:r>
            <a:endParaRPr lang="da-DK" dirty="0"/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83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20689"/>
            <a:ext cx="4197589" cy="11824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764704"/>
            <a:ext cx="5567412" cy="5760603"/>
          </a:xfrm>
          <a:prstGeom prst="rect">
            <a:avLst/>
          </a:prstGeom>
        </p:spPr>
      </p:pic>
      <p:sp>
        <p:nvSpPr>
          <p:cNvPr id="8" name="Undertitel 5"/>
          <p:cNvSpPr txBox="1">
            <a:spLocks/>
          </p:cNvSpPr>
          <p:nvPr/>
        </p:nvSpPr>
        <p:spPr>
          <a:xfrm>
            <a:off x="539552" y="3717032"/>
            <a:ext cx="4144144" cy="2460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400" b="1" dirty="0" smtClean="0">
                <a:solidFill>
                  <a:srgbClr val="163D4C"/>
                </a:solidFill>
                <a:latin typeface="Arial"/>
                <a:cs typeface="Arial"/>
              </a:rPr>
              <a:t>Generalforsamling 20. marts 2024</a:t>
            </a:r>
          </a:p>
          <a:p>
            <a:endParaRPr lang="da-DK" sz="1400" dirty="0" smtClean="0">
              <a:solidFill>
                <a:srgbClr val="163D4C"/>
              </a:solidFill>
              <a:latin typeface="Arial"/>
              <a:cs typeface="Arial"/>
            </a:endParaRPr>
          </a:p>
          <a:p>
            <a:pPr>
              <a:buFont typeface="Wingdings" charset="2"/>
              <a:buChar char="§"/>
            </a:pPr>
            <a:r>
              <a:rPr lang="da-DK" sz="1400" dirty="0" smtClean="0">
                <a:solidFill>
                  <a:srgbClr val="163D4C"/>
                </a:solidFill>
                <a:latin typeface="Arial"/>
                <a:cs typeface="Arial"/>
              </a:rPr>
              <a:t>Bestyrelsens beretning</a:t>
            </a:r>
          </a:p>
          <a:p>
            <a:pPr marL="457200" lvl="1" indent="0">
              <a:buNone/>
            </a:pPr>
            <a:endParaRPr lang="da-DK" sz="1000" dirty="0" smtClean="0">
              <a:solidFill>
                <a:srgbClr val="163D4C"/>
              </a:solidFill>
              <a:latin typeface="Arial"/>
              <a:cs typeface="Arial"/>
            </a:endParaRPr>
          </a:p>
        </p:txBody>
      </p:sp>
      <p:sp>
        <p:nvSpPr>
          <p:cNvPr id="2" name="Pladsholder til dias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440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Klimaet forandrer sig</a:t>
            </a:r>
            <a:endParaRPr lang="da-DK" dirty="0"/>
          </a:p>
        </p:txBody>
      </p:sp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7472" y="1196752"/>
            <a:ext cx="8208912" cy="362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a-DK" altLang="da-DK" sz="2800" b="1" dirty="0">
                <a:latin typeface="Courier New" pitchFamily="49" charset="0"/>
              </a:rPr>
              <a:t>P</a:t>
            </a:r>
            <a:r>
              <a:rPr lang="da-DK" altLang="da-DK" sz="2800" b="1" dirty="0" smtClean="0">
                <a:latin typeface="Courier New" pitchFamily="49" charset="0"/>
              </a:rPr>
              <a:t>å </a:t>
            </a:r>
            <a:r>
              <a:rPr lang="da-DK" altLang="da-DK" sz="2800" b="1" dirty="0" err="1" smtClean="0">
                <a:latin typeface="Courier New" pitchFamily="49" charset="0"/>
              </a:rPr>
              <a:t>Øllingsøe</a:t>
            </a:r>
            <a:r>
              <a:rPr lang="da-DK" altLang="da-DK" sz="2800" b="1" dirty="0" smtClean="0">
                <a:latin typeface="Courier New" pitchFamily="49" charset="0"/>
              </a:rPr>
              <a:t> er der målt nedbør siden 1964 og frem til i dag. Når det slås sammen med </a:t>
            </a:r>
            <a:r>
              <a:rPr lang="da-DK" altLang="da-DK" sz="2800" b="1" dirty="0" err="1" smtClean="0">
                <a:latin typeface="Courier New" pitchFamily="49" charset="0"/>
              </a:rPr>
              <a:t>DMIs</a:t>
            </a:r>
            <a:r>
              <a:rPr lang="da-DK" altLang="da-DK" sz="2800" b="1" dirty="0" smtClean="0">
                <a:latin typeface="Courier New" pitchFamily="49" charset="0"/>
              </a:rPr>
              <a:t> måledata fra Græshave ca.600 m fra </a:t>
            </a:r>
            <a:r>
              <a:rPr lang="da-DK" altLang="da-DK" sz="2800" b="1" dirty="0" err="1" smtClean="0">
                <a:latin typeface="Courier New" pitchFamily="49" charset="0"/>
              </a:rPr>
              <a:t>Øllingsøe</a:t>
            </a:r>
            <a:r>
              <a:rPr lang="da-DK" altLang="da-DK" sz="2800" b="1" dirty="0" smtClean="0">
                <a:latin typeface="Courier New" pitchFamily="49" charset="0"/>
              </a:rPr>
              <a:t> for perioden 1923 til 1963 fås et samlet udtryk for forandringen lokalt på Vestlolland de sidste 100 år.</a:t>
            </a:r>
          </a:p>
          <a:p>
            <a:r>
              <a:rPr lang="da-DK" altLang="da-DK" sz="2800" b="1" dirty="0" smtClean="0">
                <a:latin typeface="Courier New" pitchFamily="49" charset="0"/>
              </a:rPr>
              <a:t>På de følgende sider ses udviklingen:</a:t>
            </a:r>
            <a:endParaRPr lang="da-DK" altLang="da-DK" sz="2400" b="1" dirty="0">
              <a:latin typeface="Courier New" pitchFamily="49" charset="0"/>
            </a:endParaRP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4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44" y="758146"/>
            <a:ext cx="6021288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00" y="759600"/>
            <a:ext cx="6022800" cy="60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8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88" y="755095"/>
            <a:ext cx="6022800" cy="60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anskevandloeb.dk/sites/lf/gfx/danskevandloeb/logoty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6632"/>
            <a:ext cx="20161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D8B06-A19F-4F6A-BCDA-5D46154650FA}" type="slidenum">
              <a:rPr lang="da-DK" smtClean="0"/>
              <a:pPr/>
              <a:t>9</a:t>
            </a:fld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00" y="755095"/>
            <a:ext cx="6022800" cy="60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6599</TotalTime>
  <Words>1357</Words>
  <Application>Microsoft Office PowerPoint</Application>
  <PresentationFormat>Skærmshow (4:3)</PresentationFormat>
  <Paragraphs>239</Paragraphs>
  <Slides>38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38</vt:i4>
      </vt:variant>
    </vt:vector>
  </HeadingPairs>
  <TitlesOfParts>
    <vt:vector size="39" baseType="lpstr">
      <vt:lpstr>Kontortema</vt:lpstr>
      <vt:lpstr>PowerPoint-præsentation</vt:lpstr>
      <vt:lpstr>Eksternt indlæg inden GF</vt:lpstr>
      <vt:lpstr>Generalforsamling -dagsorden</vt:lpstr>
      <vt:lpstr>PowerPoint-præsentation</vt:lpstr>
      <vt:lpstr>Klimaet forandrer sig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Vinter 2023/24 Gudenå Ulstrup Bro</vt:lpstr>
      <vt:lpstr>Vandløbsloven</vt:lpstr>
      <vt:lpstr>Vandløbsloven</vt:lpstr>
      <vt:lpstr>Klimatilpasning</vt:lpstr>
      <vt:lpstr>Høgh Udvalgets anbefalinger</vt:lpstr>
      <vt:lpstr>Høgh Udvalgets anbefalinger</vt:lpstr>
      <vt:lpstr>Udvikling vandstande Gudenå</vt:lpstr>
      <vt:lpstr>Udvikling middel vandføring Gudenå</vt:lpstr>
      <vt:lpstr>Analyseværktøj</vt:lpstr>
      <vt:lpstr>Vandløbsregulativer</vt:lpstr>
      <vt:lpstr>Naturgenopretning </vt:lpstr>
      <vt:lpstr>PowerPoint-præsentation</vt:lpstr>
      <vt:lpstr>Danske Vandløb - Strategi</vt:lpstr>
      <vt:lpstr>Bortfald af underskudsgaranti</vt:lpstr>
      <vt:lpstr>Hjemmesiden</vt:lpstr>
      <vt:lpstr>PowerPoint-præsentation</vt:lpstr>
      <vt:lpstr>Afrunding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 Generalforsamling 2015</dc:title>
  <dc:creator>Torben Heisel</dc:creator>
  <cp:lastModifiedBy>Windows-bruger</cp:lastModifiedBy>
  <cp:revision>367</cp:revision>
  <cp:lastPrinted>2024-03-19T14:52:31Z</cp:lastPrinted>
  <dcterms:created xsi:type="dcterms:W3CDTF">2014-03-19T16:05:39Z</dcterms:created>
  <dcterms:modified xsi:type="dcterms:W3CDTF">2024-03-19T15:12:27Z</dcterms:modified>
</cp:coreProperties>
</file>