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notesSlides/notesSlide26.xml" ContentType="application/vnd.openxmlformats-officedocument.presentationml.notesSlide+xml"/>
  <Override PartName="/ppt/charts/chart2.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44" r:id="rId2"/>
    <p:sldId id="503" r:id="rId3"/>
    <p:sldId id="343" r:id="rId4"/>
    <p:sldId id="340" r:id="rId5"/>
    <p:sldId id="529" r:id="rId6"/>
    <p:sldId id="530" r:id="rId7"/>
    <p:sldId id="531" r:id="rId8"/>
    <p:sldId id="532" r:id="rId9"/>
    <p:sldId id="533" r:id="rId10"/>
    <p:sldId id="534" r:id="rId11"/>
    <p:sldId id="535" r:id="rId12"/>
    <p:sldId id="536" r:id="rId13"/>
    <p:sldId id="537" r:id="rId14"/>
    <p:sldId id="538" r:id="rId15"/>
    <p:sldId id="539" r:id="rId16"/>
    <p:sldId id="540" r:id="rId17"/>
    <p:sldId id="541" r:id="rId18"/>
    <p:sldId id="542" r:id="rId19"/>
    <p:sldId id="543" r:id="rId20"/>
    <p:sldId id="544" r:id="rId21"/>
    <p:sldId id="545" r:id="rId22"/>
    <p:sldId id="517" r:id="rId23"/>
    <p:sldId id="546" r:id="rId24"/>
    <p:sldId id="547" r:id="rId25"/>
    <p:sldId id="500" r:id="rId26"/>
    <p:sldId id="426" r:id="rId27"/>
    <p:sldId id="518" r:id="rId28"/>
    <p:sldId id="548" r:id="rId29"/>
  </p:sldIdLst>
  <p:sldSz cx="9144000" cy="6858000" type="screen4x3"/>
  <p:notesSz cx="7099300" cy="10234613"/>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98" autoAdjust="0"/>
    <p:restoredTop sz="87367" autoAdjust="0"/>
  </p:normalViewPr>
  <p:slideViewPr>
    <p:cSldViewPr>
      <p:cViewPr>
        <p:scale>
          <a:sx n="98" d="100"/>
          <a:sy n="98" d="100"/>
        </p:scale>
        <p:origin x="-666" y="6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elge\Documents\&#216;llings&#248;e\Lolland%20Kommune\Vandl&#248;b\Ryde%20&#197;%20vandl&#248;bslav\Danske%20Vandl&#248;b\Generalforsamling\DV-medlem%202017-01-1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Helge\Documents\&#216;llings&#248;e\Lolland%20Kommune\Vandl&#248;b\Ryde%20&#197;%20vandl&#248;bslav\Danske%20Vandl&#248;b\Generalforsamling\DV-medlem%202017-01-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11"/>
    </mc:Choice>
    <mc:Fallback>
      <c:style val="11"/>
    </mc:Fallback>
  </mc:AlternateContent>
  <c:chart>
    <c:title>
      <c:tx>
        <c:rich>
          <a:bodyPr/>
          <a:lstStyle/>
          <a:p>
            <a:pPr>
              <a:defRPr/>
            </a:pPr>
            <a:r>
              <a:rPr lang="en-US"/>
              <a:t>Medlemsfordeling valgregioner</a:t>
            </a:r>
          </a:p>
        </c:rich>
      </c:tx>
      <c:layout/>
      <c:overlay val="0"/>
    </c:title>
    <c:autoTitleDeleted val="0"/>
    <c:plotArea>
      <c:layout/>
      <c:pieChart>
        <c:varyColors val="1"/>
        <c:dLbls>
          <c:showLegendKey val="0"/>
          <c:showVal val="0"/>
          <c:showCatName val="0"/>
          <c:showSerName val="0"/>
          <c:showPercent val="1"/>
          <c:showBubbleSize val="0"/>
          <c:showLeaderLines val="1"/>
        </c:dLbls>
        <c:firstSliceAng val="0"/>
      </c:pieChart>
    </c:plotArea>
    <c:legend>
      <c:legendPos val="b"/>
      <c:layout>
        <c:manualLayout>
          <c:xMode val="edge"/>
          <c:yMode val="edge"/>
          <c:x val="4.5400443729064266E-2"/>
          <c:y val="0.80863140342751272"/>
          <c:w val="0.89814938878496553"/>
          <c:h val="0.1631333024548402"/>
        </c:manualLayout>
      </c:layout>
      <c:overlay val="0"/>
      <c:txPr>
        <a:bodyPr/>
        <a:lstStyle/>
        <a:p>
          <a:pPr rtl="0">
            <a:defRPr/>
          </a:pPr>
          <a:endParaRPr lang="da-DK"/>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11"/>
    </mc:Choice>
    <mc:Fallback>
      <c:style val="11"/>
    </mc:Fallback>
  </mc:AlternateContent>
  <c:chart>
    <c:title>
      <c:tx>
        <c:rich>
          <a:bodyPr/>
          <a:lstStyle/>
          <a:p>
            <a:pPr>
              <a:defRPr/>
            </a:pPr>
            <a:r>
              <a:rPr lang="en-US"/>
              <a:t>Medlemsfordeling valgregioner</a:t>
            </a:r>
          </a:p>
        </c:rich>
      </c:tx>
      <c:layout/>
      <c:overlay val="0"/>
    </c:title>
    <c:autoTitleDeleted val="0"/>
    <c:plotArea>
      <c:layout/>
      <c:pieChart>
        <c:varyColors val="1"/>
        <c:dLbls>
          <c:showLegendKey val="0"/>
          <c:showVal val="0"/>
          <c:showCatName val="0"/>
          <c:showSerName val="0"/>
          <c:showPercent val="1"/>
          <c:showBubbleSize val="0"/>
          <c:showLeaderLines val="1"/>
        </c:dLbls>
        <c:firstSliceAng val="0"/>
      </c:pieChart>
    </c:plotArea>
    <c:legend>
      <c:legendPos val="b"/>
      <c:layout>
        <c:manualLayout>
          <c:xMode val="edge"/>
          <c:yMode val="edge"/>
          <c:x val="4.5400443729064266E-2"/>
          <c:y val="0.80863140342751272"/>
          <c:w val="0.89814938878496553"/>
          <c:h val="0.1631333024548402"/>
        </c:manualLayout>
      </c:layout>
      <c:overlay val="0"/>
      <c:txPr>
        <a:bodyPr/>
        <a:lstStyle/>
        <a:p>
          <a:pPr rtl="0">
            <a:defRPr/>
          </a:pPr>
          <a:endParaRPr lang="da-DK"/>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1"/>
            <a:ext cx="3076090" cy="511893"/>
          </a:xfrm>
          <a:prstGeom prst="rect">
            <a:avLst/>
          </a:prstGeom>
        </p:spPr>
        <p:txBody>
          <a:bodyPr vert="horz" lIns="93991" tIns="46996" rIns="93991" bIns="46996" rtlCol="0"/>
          <a:lstStyle>
            <a:lvl1pPr algn="l">
              <a:defRPr sz="1200"/>
            </a:lvl1pPr>
          </a:lstStyle>
          <a:p>
            <a:endParaRPr lang="da-DK"/>
          </a:p>
        </p:txBody>
      </p:sp>
      <p:sp>
        <p:nvSpPr>
          <p:cNvPr id="3" name="Pladsholder til dato 2"/>
          <p:cNvSpPr>
            <a:spLocks noGrp="1"/>
          </p:cNvSpPr>
          <p:nvPr>
            <p:ph type="dt" sz="quarter" idx="1"/>
          </p:nvPr>
        </p:nvSpPr>
        <p:spPr>
          <a:xfrm>
            <a:off x="4021570" y="1"/>
            <a:ext cx="3076090" cy="511893"/>
          </a:xfrm>
          <a:prstGeom prst="rect">
            <a:avLst/>
          </a:prstGeom>
        </p:spPr>
        <p:txBody>
          <a:bodyPr vert="horz" lIns="93991" tIns="46996" rIns="93991" bIns="46996" rtlCol="0"/>
          <a:lstStyle>
            <a:lvl1pPr algn="r">
              <a:defRPr sz="1200"/>
            </a:lvl1pPr>
          </a:lstStyle>
          <a:p>
            <a:fld id="{EF6C7C78-90A3-4E0A-A8F8-D2D59EB28807}" type="datetimeFigureOut">
              <a:rPr lang="da-DK" smtClean="0"/>
              <a:t>14-03-2023</a:t>
            </a:fld>
            <a:endParaRPr lang="da-DK"/>
          </a:p>
        </p:txBody>
      </p:sp>
      <p:sp>
        <p:nvSpPr>
          <p:cNvPr id="4" name="Pladsholder til sidefod 3"/>
          <p:cNvSpPr>
            <a:spLocks noGrp="1"/>
          </p:cNvSpPr>
          <p:nvPr>
            <p:ph type="ftr" sz="quarter" idx="2"/>
          </p:nvPr>
        </p:nvSpPr>
        <p:spPr>
          <a:xfrm>
            <a:off x="1" y="9721096"/>
            <a:ext cx="3076090" cy="511893"/>
          </a:xfrm>
          <a:prstGeom prst="rect">
            <a:avLst/>
          </a:prstGeom>
        </p:spPr>
        <p:txBody>
          <a:bodyPr vert="horz" lIns="93991" tIns="46996" rIns="93991" bIns="46996" rtlCol="0" anchor="b"/>
          <a:lstStyle>
            <a:lvl1pPr algn="l">
              <a:defRPr sz="1200"/>
            </a:lvl1pPr>
          </a:lstStyle>
          <a:p>
            <a:endParaRPr lang="da-DK"/>
          </a:p>
        </p:txBody>
      </p:sp>
      <p:sp>
        <p:nvSpPr>
          <p:cNvPr id="5" name="Pladsholder til diasnummer 4"/>
          <p:cNvSpPr>
            <a:spLocks noGrp="1"/>
          </p:cNvSpPr>
          <p:nvPr>
            <p:ph type="sldNum" sz="quarter" idx="3"/>
          </p:nvPr>
        </p:nvSpPr>
        <p:spPr>
          <a:xfrm>
            <a:off x="4021570" y="9721096"/>
            <a:ext cx="3076090" cy="511893"/>
          </a:xfrm>
          <a:prstGeom prst="rect">
            <a:avLst/>
          </a:prstGeom>
        </p:spPr>
        <p:txBody>
          <a:bodyPr vert="horz" lIns="93991" tIns="46996" rIns="93991" bIns="46996" rtlCol="0" anchor="b"/>
          <a:lstStyle>
            <a:lvl1pPr algn="r">
              <a:defRPr sz="1200"/>
            </a:lvl1pPr>
          </a:lstStyle>
          <a:p>
            <a:fld id="{84748500-3B70-4465-8AFD-0C0369A4465B}" type="slidenum">
              <a:rPr lang="da-DK" smtClean="0"/>
              <a:t>‹nr.›</a:t>
            </a:fld>
            <a:endParaRPr lang="da-DK"/>
          </a:p>
        </p:txBody>
      </p:sp>
    </p:spTree>
    <p:extLst>
      <p:ext uri="{BB962C8B-B14F-4D97-AF65-F5344CB8AC3E}">
        <p14:creationId xmlns:p14="http://schemas.microsoft.com/office/powerpoint/2010/main" val="2904877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3" y="3"/>
            <a:ext cx="3076363" cy="511731"/>
          </a:xfrm>
          <a:prstGeom prst="rect">
            <a:avLst/>
          </a:prstGeom>
        </p:spPr>
        <p:txBody>
          <a:bodyPr vert="horz" lIns="99031" tIns="49516" rIns="99031" bIns="49516" rtlCol="0"/>
          <a:lstStyle>
            <a:lvl1pPr algn="l">
              <a:defRPr sz="1300"/>
            </a:lvl1pPr>
          </a:lstStyle>
          <a:p>
            <a:endParaRPr lang="da-DK"/>
          </a:p>
        </p:txBody>
      </p:sp>
      <p:sp>
        <p:nvSpPr>
          <p:cNvPr id="3" name="Pladsholder til dato 2"/>
          <p:cNvSpPr>
            <a:spLocks noGrp="1"/>
          </p:cNvSpPr>
          <p:nvPr>
            <p:ph type="dt" idx="1"/>
          </p:nvPr>
        </p:nvSpPr>
        <p:spPr>
          <a:xfrm>
            <a:off x="4021295" y="3"/>
            <a:ext cx="3076363" cy="511731"/>
          </a:xfrm>
          <a:prstGeom prst="rect">
            <a:avLst/>
          </a:prstGeom>
        </p:spPr>
        <p:txBody>
          <a:bodyPr vert="horz" lIns="99031" tIns="49516" rIns="99031" bIns="49516" rtlCol="0"/>
          <a:lstStyle>
            <a:lvl1pPr algn="r">
              <a:defRPr sz="1300"/>
            </a:lvl1pPr>
          </a:lstStyle>
          <a:p>
            <a:fld id="{86731549-3AF9-47DD-8A62-FE1A1A66FC58}" type="datetimeFigureOut">
              <a:rPr lang="da-DK" smtClean="0"/>
              <a:pPr/>
              <a:t>14-03-2023</a:t>
            </a:fld>
            <a:endParaRPr lang="da-DK"/>
          </a:p>
        </p:txBody>
      </p:sp>
      <p:sp>
        <p:nvSpPr>
          <p:cNvPr id="4" name="Pladsholder til diasbillede 3"/>
          <p:cNvSpPr>
            <a:spLocks noGrp="1" noRot="1" noChangeAspect="1"/>
          </p:cNvSpPr>
          <p:nvPr>
            <p:ph type="sldImg" idx="2"/>
          </p:nvPr>
        </p:nvSpPr>
        <p:spPr>
          <a:xfrm>
            <a:off x="992188" y="768350"/>
            <a:ext cx="5114925" cy="3835400"/>
          </a:xfrm>
          <a:prstGeom prst="rect">
            <a:avLst/>
          </a:prstGeom>
          <a:noFill/>
          <a:ln w="12700">
            <a:solidFill>
              <a:prstClr val="black"/>
            </a:solidFill>
          </a:ln>
        </p:spPr>
        <p:txBody>
          <a:bodyPr vert="horz" lIns="99031" tIns="49516" rIns="99031" bIns="49516" rtlCol="0" anchor="ctr"/>
          <a:lstStyle/>
          <a:p>
            <a:endParaRPr lang="da-DK"/>
          </a:p>
        </p:txBody>
      </p:sp>
      <p:sp>
        <p:nvSpPr>
          <p:cNvPr id="5" name="Pladsholder til noter 4"/>
          <p:cNvSpPr>
            <a:spLocks noGrp="1"/>
          </p:cNvSpPr>
          <p:nvPr>
            <p:ph type="body" sz="quarter" idx="3"/>
          </p:nvPr>
        </p:nvSpPr>
        <p:spPr>
          <a:xfrm>
            <a:off x="709933" y="4861443"/>
            <a:ext cx="5679439" cy="4605575"/>
          </a:xfrm>
          <a:prstGeom prst="rect">
            <a:avLst/>
          </a:prstGeom>
        </p:spPr>
        <p:txBody>
          <a:bodyPr vert="horz" lIns="99031" tIns="49516" rIns="99031" bIns="49516"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3" y="9721109"/>
            <a:ext cx="3076363" cy="511731"/>
          </a:xfrm>
          <a:prstGeom prst="rect">
            <a:avLst/>
          </a:prstGeom>
        </p:spPr>
        <p:txBody>
          <a:bodyPr vert="horz" lIns="99031" tIns="49516" rIns="99031" bIns="49516" rtlCol="0" anchor="b"/>
          <a:lstStyle>
            <a:lvl1pPr algn="l">
              <a:defRPr sz="1300"/>
            </a:lvl1pPr>
          </a:lstStyle>
          <a:p>
            <a:endParaRPr lang="da-DK"/>
          </a:p>
        </p:txBody>
      </p:sp>
      <p:sp>
        <p:nvSpPr>
          <p:cNvPr id="7" name="Pladsholder til diasnummer 6"/>
          <p:cNvSpPr>
            <a:spLocks noGrp="1"/>
          </p:cNvSpPr>
          <p:nvPr>
            <p:ph type="sldNum" sz="quarter" idx="5"/>
          </p:nvPr>
        </p:nvSpPr>
        <p:spPr>
          <a:xfrm>
            <a:off x="4021295" y="9721109"/>
            <a:ext cx="3076363" cy="511731"/>
          </a:xfrm>
          <a:prstGeom prst="rect">
            <a:avLst/>
          </a:prstGeom>
        </p:spPr>
        <p:txBody>
          <a:bodyPr vert="horz" lIns="99031" tIns="49516" rIns="99031" bIns="49516" rtlCol="0" anchor="b"/>
          <a:lstStyle>
            <a:lvl1pPr algn="r">
              <a:defRPr sz="1300"/>
            </a:lvl1pPr>
          </a:lstStyle>
          <a:p>
            <a:fld id="{766354D3-46C8-43E1-A0AD-C63495215E62}" type="slidenum">
              <a:rPr lang="da-DK" smtClean="0"/>
              <a:pPr/>
              <a:t>‹nr.›</a:t>
            </a:fld>
            <a:endParaRPr lang="da-DK"/>
          </a:p>
        </p:txBody>
      </p:sp>
    </p:spTree>
    <p:extLst>
      <p:ext uri="{BB962C8B-B14F-4D97-AF65-F5344CB8AC3E}">
        <p14:creationId xmlns:p14="http://schemas.microsoft.com/office/powerpoint/2010/main" val="327525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Velkommen til generalforsamling</a:t>
            </a:r>
          </a:p>
          <a:p>
            <a:endParaRPr lang="da-DK" dirty="0" smtClean="0"/>
          </a:p>
          <a:p>
            <a:r>
              <a:rPr lang="da-DK" dirty="0" smtClean="0"/>
              <a:t>Glad for at se alle medlemmer og gæster. Håber vi får en god dag sammen.</a:t>
            </a:r>
            <a:endParaRPr lang="da-DK" dirty="0"/>
          </a:p>
        </p:txBody>
      </p:sp>
    </p:spTree>
    <p:extLst>
      <p:ext uri="{BB962C8B-B14F-4D97-AF65-F5344CB8AC3E}">
        <p14:creationId xmlns:p14="http://schemas.microsoft.com/office/powerpoint/2010/main" val="1475818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aseline="0" noProof="0" dirty="0" err="1" smtClean="0"/>
              <a:t>Envidans</a:t>
            </a:r>
            <a:r>
              <a:rPr lang="da-DK" baseline="0" noProof="0" dirty="0" smtClean="0"/>
              <a:t> karakterisering af vandløbene i Danmark – stort set alle kanaliserede</a:t>
            </a:r>
          </a:p>
        </p:txBody>
      </p:sp>
      <p:sp>
        <p:nvSpPr>
          <p:cNvPr id="4" name="Slide Number Placeholder 3"/>
          <p:cNvSpPr>
            <a:spLocks noGrp="1"/>
          </p:cNvSpPr>
          <p:nvPr>
            <p:ph type="sldNum" sz="quarter" idx="10"/>
          </p:nvPr>
        </p:nvSpPr>
        <p:spPr/>
        <p:txBody>
          <a:bodyPr/>
          <a:lstStyle/>
          <a:p>
            <a:fld id="{766354D3-46C8-43E1-A0AD-C63495215E62}" type="slidenum">
              <a:rPr lang="da-DK" smtClean="0"/>
              <a:pPr/>
              <a:t>10</a:t>
            </a:fld>
            <a:endParaRPr lang="da-DK"/>
          </a:p>
        </p:txBody>
      </p:sp>
    </p:spTree>
    <p:extLst>
      <p:ext uri="{BB962C8B-B14F-4D97-AF65-F5344CB8AC3E}">
        <p14:creationId xmlns:p14="http://schemas.microsoft.com/office/powerpoint/2010/main" val="3614609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aseline="0" noProof="0" dirty="0" err="1" smtClean="0"/>
              <a:t>Envidans</a:t>
            </a:r>
            <a:r>
              <a:rPr lang="da-DK" baseline="0" noProof="0" dirty="0" smtClean="0"/>
              <a:t> karakterisering af vandløbene ved Lejre – stort set alle kanaliserede</a:t>
            </a:r>
          </a:p>
        </p:txBody>
      </p:sp>
      <p:sp>
        <p:nvSpPr>
          <p:cNvPr id="4" name="Slide Number Placeholder 3"/>
          <p:cNvSpPr>
            <a:spLocks noGrp="1"/>
          </p:cNvSpPr>
          <p:nvPr>
            <p:ph type="sldNum" sz="quarter" idx="10"/>
          </p:nvPr>
        </p:nvSpPr>
        <p:spPr/>
        <p:txBody>
          <a:bodyPr/>
          <a:lstStyle/>
          <a:p>
            <a:fld id="{766354D3-46C8-43E1-A0AD-C63495215E62}" type="slidenum">
              <a:rPr lang="da-DK" smtClean="0"/>
              <a:pPr/>
              <a:t>11</a:t>
            </a:fld>
            <a:endParaRPr lang="da-DK"/>
          </a:p>
        </p:txBody>
      </p:sp>
    </p:spTree>
    <p:extLst>
      <p:ext uri="{BB962C8B-B14F-4D97-AF65-F5344CB8AC3E}">
        <p14:creationId xmlns:p14="http://schemas.microsoft.com/office/powerpoint/2010/main" val="3614609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aseline="0" noProof="0" dirty="0" err="1" smtClean="0"/>
              <a:t>Envidans</a:t>
            </a:r>
            <a:r>
              <a:rPr lang="da-DK" baseline="0" noProof="0" dirty="0" smtClean="0"/>
              <a:t> karakterisering af vandløbene ved Lejre – fra type 3 til type 5</a:t>
            </a:r>
          </a:p>
        </p:txBody>
      </p:sp>
      <p:sp>
        <p:nvSpPr>
          <p:cNvPr id="4" name="Slide Number Placeholder 3"/>
          <p:cNvSpPr>
            <a:spLocks noGrp="1"/>
          </p:cNvSpPr>
          <p:nvPr>
            <p:ph type="sldNum" sz="quarter" idx="10"/>
          </p:nvPr>
        </p:nvSpPr>
        <p:spPr/>
        <p:txBody>
          <a:bodyPr/>
          <a:lstStyle/>
          <a:p>
            <a:fld id="{766354D3-46C8-43E1-A0AD-C63495215E62}" type="slidenum">
              <a:rPr lang="da-DK" smtClean="0"/>
              <a:pPr/>
              <a:t>12</a:t>
            </a:fld>
            <a:endParaRPr lang="da-DK"/>
          </a:p>
        </p:txBody>
      </p:sp>
    </p:spTree>
    <p:extLst>
      <p:ext uri="{BB962C8B-B14F-4D97-AF65-F5344CB8AC3E}">
        <p14:creationId xmlns:p14="http://schemas.microsoft.com/office/powerpoint/2010/main" val="3614609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pPr>
              <a:defRPr/>
            </a:pPr>
            <a:fld id="{78CAA913-F4D4-47B4-97D6-B4FCFBC5B98D}" type="slidenum">
              <a:rPr lang="da-DK" smtClean="0"/>
              <a:pPr>
                <a:defRPr/>
              </a:pPr>
              <a:t>13</a:t>
            </a:fld>
            <a:endParaRPr lang="da-DK"/>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766354D3-46C8-43E1-A0AD-C63495215E62}" type="slidenum">
              <a:rPr lang="da-DK" smtClean="0"/>
              <a:pPr/>
              <a:t>14</a:t>
            </a:fld>
            <a:endParaRPr lang="da-DK"/>
          </a:p>
        </p:txBody>
      </p:sp>
    </p:spTree>
    <p:extLst>
      <p:ext uri="{BB962C8B-B14F-4D97-AF65-F5344CB8AC3E}">
        <p14:creationId xmlns:p14="http://schemas.microsoft.com/office/powerpoint/2010/main" val="1346402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noProof="0" dirty="0" smtClean="0"/>
              <a:t>Opmåling</a:t>
            </a:r>
            <a:r>
              <a:rPr lang="da-DK" baseline="0" noProof="0" dirty="0" smtClean="0"/>
              <a:t> med båddrone</a:t>
            </a:r>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15</a:t>
            </a:fld>
            <a:endParaRPr lang="da-DK"/>
          </a:p>
        </p:txBody>
      </p:sp>
    </p:spTree>
    <p:extLst>
      <p:ext uri="{BB962C8B-B14F-4D97-AF65-F5344CB8AC3E}">
        <p14:creationId xmlns:p14="http://schemas.microsoft.com/office/powerpoint/2010/main" val="3363721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16</a:t>
            </a:fld>
            <a:endParaRPr lang="da-DK"/>
          </a:p>
        </p:txBody>
      </p:sp>
    </p:spTree>
    <p:extLst>
      <p:ext uri="{BB962C8B-B14F-4D97-AF65-F5344CB8AC3E}">
        <p14:creationId xmlns:p14="http://schemas.microsoft.com/office/powerpoint/2010/main" val="3363721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noProof="0" dirty="0" smtClean="0"/>
              <a:t>I et enkelt tværsnit kan båddronen måle</a:t>
            </a:r>
            <a:r>
              <a:rPr lang="da-DK" baseline="0" noProof="0" dirty="0" smtClean="0"/>
              <a:t> vandhastigheden i </a:t>
            </a:r>
            <a:r>
              <a:rPr lang="da-DK" baseline="0" noProof="0" dirty="0" err="1" smtClean="0"/>
              <a:t>f.eks</a:t>
            </a:r>
            <a:r>
              <a:rPr lang="da-DK" baseline="0" noProof="0" dirty="0" smtClean="0"/>
              <a:t> 194 delafsnit af tværsnittet og beregne en vægtet vandhastighed over tværsnittet</a:t>
            </a:r>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17</a:t>
            </a:fld>
            <a:endParaRPr lang="da-DK"/>
          </a:p>
        </p:txBody>
      </p:sp>
    </p:spTree>
    <p:extLst>
      <p:ext uri="{BB962C8B-B14F-4D97-AF65-F5344CB8AC3E}">
        <p14:creationId xmlns:p14="http://schemas.microsoft.com/office/powerpoint/2010/main" val="3363721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18</a:t>
            </a:fld>
            <a:endParaRPr lang="da-DK"/>
          </a:p>
        </p:txBody>
      </p:sp>
    </p:spTree>
    <p:extLst>
      <p:ext uri="{BB962C8B-B14F-4D97-AF65-F5344CB8AC3E}">
        <p14:creationId xmlns:p14="http://schemas.microsoft.com/office/powerpoint/2010/main" val="3363721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19</a:t>
            </a:fld>
            <a:endParaRPr lang="da-DK"/>
          </a:p>
        </p:txBody>
      </p:sp>
    </p:spTree>
    <p:extLst>
      <p:ext uri="{BB962C8B-B14F-4D97-AF65-F5344CB8AC3E}">
        <p14:creationId xmlns:p14="http://schemas.microsoft.com/office/powerpoint/2010/main" val="3363721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766354D3-46C8-43E1-A0AD-C63495215E62}" type="slidenum">
              <a:rPr lang="da-DK" smtClean="0"/>
              <a:pPr/>
              <a:t>2</a:t>
            </a:fld>
            <a:endParaRPr lang="da-DK"/>
          </a:p>
        </p:txBody>
      </p:sp>
    </p:spTree>
    <p:extLst>
      <p:ext uri="{BB962C8B-B14F-4D97-AF65-F5344CB8AC3E}">
        <p14:creationId xmlns:p14="http://schemas.microsoft.com/office/powerpoint/2010/main" val="1346402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20</a:t>
            </a:fld>
            <a:endParaRPr lang="da-DK"/>
          </a:p>
        </p:txBody>
      </p:sp>
    </p:spTree>
    <p:extLst>
      <p:ext uri="{BB962C8B-B14F-4D97-AF65-F5344CB8AC3E}">
        <p14:creationId xmlns:p14="http://schemas.microsoft.com/office/powerpoint/2010/main" val="3363721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pPr>
              <a:defRPr/>
            </a:pPr>
            <a:fld id="{78CAA913-F4D4-47B4-97D6-B4FCFBC5B98D}" type="slidenum">
              <a:rPr lang="da-DK" smtClean="0"/>
              <a:pPr>
                <a:defRPr/>
              </a:pPr>
              <a:t>21</a:t>
            </a:fld>
            <a:endParaRPr lang="da-DK"/>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noProof="0" dirty="0" smtClean="0"/>
              <a:t>Tinglev</a:t>
            </a:r>
            <a:r>
              <a:rPr lang="da-DK" baseline="0" noProof="0" dirty="0" smtClean="0"/>
              <a:t> Mose-dom </a:t>
            </a:r>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22</a:t>
            </a:fld>
            <a:endParaRPr lang="da-DK"/>
          </a:p>
        </p:txBody>
      </p:sp>
    </p:spTree>
    <p:extLst>
      <p:ext uri="{BB962C8B-B14F-4D97-AF65-F5344CB8AC3E}">
        <p14:creationId xmlns:p14="http://schemas.microsoft.com/office/powerpoint/2010/main" val="3363721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23</a:t>
            </a:fld>
            <a:endParaRPr lang="da-DK"/>
          </a:p>
        </p:txBody>
      </p:sp>
    </p:spTree>
    <p:extLst>
      <p:ext uri="{BB962C8B-B14F-4D97-AF65-F5344CB8AC3E}">
        <p14:creationId xmlns:p14="http://schemas.microsoft.com/office/powerpoint/2010/main" val="3363721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a-DK" altLang="da-DK" dirty="0" smtClean="0"/>
              <a:t>Sidste slide</a:t>
            </a:r>
            <a:r>
              <a:rPr lang="da-DK" altLang="da-DK" baseline="0" dirty="0" smtClean="0"/>
              <a:t> i beretning</a:t>
            </a:r>
            <a:endParaRPr lang="da-DK" altLang="da-DK" dirty="0" smtClean="0"/>
          </a:p>
        </p:txBody>
      </p:sp>
      <p:sp>
        <p:nvSpPr>
          <p:cNvPr id="58372" name="Pladsholder til dias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02950" indent="-270366">
              <a:defRPr>
                <a:solidFill>
                  <a:schemeClr val="tx1"/>
                </a:solidFill>
                <a:latin typeface="Calibri" pitchFamily="34" charset="0"/>
              </a:defRPr>
            </a:lvl2pPr>
            <a:lvl3pPr marL="1081461" indent="-216292">
              <a:defRPr>
                <a:solidFill>
                  <a:schemeClr val="tx1"/>
                </a:solidFill>
                <a:latin typeface="Calibri" pitchFamily="34" charset="0"/>
              </a:defRPr>
            </a:lvl3pPr>
            <a:lvl4pPr marL="1514046" indent="-216292">
              <a:defRPr>
                <a:solidFill>
                  <a:schemeClr val="tx1"/>
                </a:solidFill>
                <a:latin typeface="Calibri" pitchFamily="34" charset="0"/>
              </a:defRPr>
            </a:lvl4pPr>
            <a:lvl5pPr marL="1946632" indent="-216292">
              <a:defRPr>
                <a:solidFill>
                  <a:schemeClr val="tx1"/>
                </a:solidFill>
                <a:latin typeface="Calibri" pitchFamily="34" charset="0"/>
              </a:defRPr>
            </a:lvl5pPr>
            <a:lvl6pPr marL="2379216" indent="-216292" fontAlgn="base">
              <a:spcBef>
                <a:spcPct val="0"/>
              </a:spcBef>
              <a:spcAft>
                <a:spcPct val="0"/>
              </a:spcAft>
              <a:defRPr>
                <a:solidFill>
                  <a:schemeClr val="tx1"/>
                </a:solidFill>
                <a:latin typeface="Calibri" pitchFamily="34" charset="0"/>
              </a:defRPr>
            </a:lvl6pPr>
            <a:lvl7pPr marL="2811801" indent="-216292" fontAlgn="base">
              <a:spcBef>
                <a:spcPct val="0"/>
              </a:spcBef>
              <a:spcAft>
                <a:spcPct val="0"/>
              </a:spcAft>
              <a:defRPr>
                <a:solidFill>
                  <a:schemeClr val="tx1"/>
                </a:solidFill>
                <a:latin typeface="Calibri" pitchFamily="34" charset="0"/>
              </a:defRPr>
            </a:lvl7pPr>
            <a:lvl8pPr marL="3244385" indent="-216292" fontAlgn="base">
              <a:spcBef>
                <a:spcPct val="0"/>
              </a:spcBef>
              <a:spcAft>
                <a:spcPct val="0"/>
              </a:spcAft>
              <a:defRPr>
                <a:solidFill>
                  <a:schemeClr val="tx1"/>
                </a:solidFill>
                <a:latin typeface="Calibri" pitchFamily="34" charset="0"/>
              </a:defRPr>
            </a:lvl8pPr>
            <a:lvl9pPr marL="3676970" indent="-21629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FAE72A6-9600-45EA-ADA6-E1E53EEDEB53}" type="slidenum">
              <a:rPr lang="da-DK" altLang="da-DK" smtClean="0"/>
              <a:pPr fontAlgn="base">
                <a:spcBef>
                  <a:spcPct val="0"/>
                </a:spcBef>
                <a:spcAft>
                  <a:spcPct val="0"/>
                </a:spcAft>
                <a:defRPr/>
              </a:pPr>
              <a:t>24</a:t>
            </a:fld>
            <a:endParaRPr lang="da-DK" altLang="da-DK"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992188" y="768350"/>
            <a:ext cx="5114925" cy="3835400"/>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82C8A7B9-B018-49AE-B4C7-DC8F668C7043}" type="slidenum">
              <a:rPr lang="da-DK" smtClean="0"/>
              <a:t>25</a:t>
            </a:fld>
            <a:endParaRPr lang="da-DK"/>
          </a:p>
        </p:txBody>
      </p:sp>
    </p:spTree>
    <p:extLst>
      <p:ext uri="{BB962C8B-B14F-4D97-AF65-F5344CB8AC3E}">
        <p14:creationId xmlns:p14="http://schemas.microsoft.com/office/powerpoint/2010/main" val="14901552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992188" y="768350"/>
            <a:ext cx="5114925" cy="3835400"/>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82C8A7B9-B018-49AE-B4C7-DC8F668C7043}" type="slidenum">
              <a:rPr lang="da-DK" smtClean="0"/>
              <a:t>26</a:t>
            </a:fld>
            <a:endParaRPr lang="da-DK"/>
          </a:p>
        </p:txBody>
      </p:sp>
    </p:spTree>
    <p:extLst>
      <p:ext uri="{BB962C8B-B14F-4D97-AF65-F5344CB8AC3E}">
        <p14:creationId xmlns:p14="http://schemas.microsoft.com/office/powerpoint/2010/main" val="14901552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992188" y="768350"/>
            <a:ext cx="5114925" cy="3835400"/>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82C8A7B9-B018-49AE-B4C7-DC8F668C7043}" type="slidenum">
              <a:rPr lang="da-DK" smtClean="0"/>
              <a:t>27</a:t>
            </a:fld>
            <a:endParaRPr lang="da-DK"/>
          </a:p>
        </p:txBody>
      </p:sp>
    </p:spTree>
    <p:extLst>
      <p:ext uri="{BB962C8B-B14F-4D97-AF65-F5344CB8AC3E}">
        <p14:creationId xmlns:p14="http://schemas.microsoft.com/office/powerpoint/2010/main" val="14901552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992188" y="768350"/>
            <a:ext cx="5114925" cy="3835400"/>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82C8A7B9-B018-49AE-B4C7-DC8F668C7043}" type="slidenum">
              <a:rPr lang="da-DK" smtClean="0"/>
              <a:t>28</a:t>
            </a:fld>
            <a:endParaRPr lang="da-DK"/>
          </a:p>
        </p:txBody>
      </p:sp>
    </p:spTree>
    <p:extLst>
      <p:ext uri="{BB962C8B-B14F-4D97-AF65-F5344CB8AC3E}">
        <p14:creationId xmlns:p14="http://schemas.microsoft.com/office/powerpoint/2010/main" val="1490155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Start</a:t>
            </a:r>
            <a:r>
              <a:rPr lang="da-DK" baseline="0" dirty="0" smtClean="0"/>
              <a:t> GF. Valg af dirigent – ?. Gennemgang af dagsorden.</a:t>
            </a:r>
            <a:endParaRPr lang="en-US"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3</a:t>
            </a:fld>
            <a:endParaRPr lang="da-DK" dirty="0"/>
          </a:p>
        </p:txBody>
      </p:sp>
    </p:spTree>
    <p:extLst>
      <p:ext uri="{BB962C8B-B14F-4D97-AF65-F5344CB8AC3E}">
        <p14:creationId xmlns:p14="http://schemas.microsoft.com/office/powerpoint/2010/main" val="1341532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Hele bestyrelsens beretning, hvor vi fortælle lidt om hvad Danske Vandløb har bedrevet i det forgangne</a:t>
            </a:r>
            <a:r>
              <a:rPr lang="da-DK" baseline="0" dirty="0" smtClean="0"/>
              <a:t> år. </a:t>
            </a:r>
            <a:endParaRPr lang="da-DK" dirty="0"/>
          </a:p>
        </p:txBody>
      </p:sp>
    </p:spTree>
    <p:extLst>
      <p:ext uri="{BB962C8B-B14F-4D97-AF65-F5344CB8AC3E}">
        <p14:creationId xmlns:p14="http://schemas.microsoft.com/office/powerpoint/2010/main" val="1475818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5</a:t>
            </a:fld>
            <a:endParaRPr lang="da-DK"/>
          </a:p>
        </p:txBody>
      </p:sp>
    </p:spTree>
    <p:extLst>
      <p:ext uri="{BB962C8B-B14F-4D97-AF65-F5344CB8AC3E}">
        <p14:creationId xmlns:p14="http://schemas.microsoft.com/office/powerpoint/2010/main" val="3363721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aseline="0" noProof="0" dirty="0" smtClean="0"/>
              <a:t>Miljøstyrelsens karakterisering af vandløbene i Danmark – stort set alle naturlige</a:t>
            </a:r>
          </a:p>
        </p:txBody>
      </p:sp>
      <p:sp>
        <p:nvSpPr>
          <p:cNvPr id="4" name="Slide Number Placeholder 3"/>
          <p:cNvSpPr>
            <a:spLocks noGrp="1"/>
          </p:cNvSpPr>
          <p:nvPr>
            <p:ph type="sldNum" sz="quarter" idx="10"/>
          </p:nvPr>
        </p:nvSpPr>
        <p:spPr/>
        <p:txBody>
          <a:bodyPr/>
          <a:lstStyle/>
          <a:p>
            <a:fld id="{766354D3-46C8-43E1-A0AD-C63495215E62}" type="slidenum">
              <a:rPr lang="da-DK" smtClean="0"/>
              <a:pPr/>
              <a:t>6</a:t>
            </a:fld>
            <a:endParaRPr lang="da-DK"/>
          </a:p>
        </p:txBody>
      </p:sp>
    </p:spTree>
    <p:extLst>
      <p:ext uri="{BB962C8B-B14F-4D97-AF65-F5344CB8AC3E}">
        <p14:creationId xmlns:p14="http://schemas.microsoft.com/office/powerpoint/2010/main" val="3614609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aseline="0" noProof="0" dirty="0" smtClean="0"/>
              <a:t>Miljøstyrelsens karakterisering af vandløbene ved Lejre – stort set alle naturlige</a:t>
            </a:r>
          </a:p>
        </p:txBody>
      </p:sp>
      <p:sp>
        <p:nvSpPr>
          <p:cNvPr id="4" name="Slide Number Placeholder 3"/>
          <p:cNvSpPr>
            <a:spLocks noGrp="1"/>
          </p:cNvSpPr>
          <p:nvPr>
            <p:ph type="sldNum" sz="quarter" idx="10"/>
          </p:nvPr>
        </p:nvSpPr>
        <p:spPr/>
        <p:txBody>
          <a:bodyPr/>
          <a:lstStyle/>
          <a:p>
            <a:fld id="{766354D3-46C8-43E1-A0AD-C63495215E62}" type="slidenum">
              <a:rPr lang="da-DK" smtClean="0"/>
              <a:pPr/>
              <a:t>7</a:t>
            </a:fld>
            <a:endParaRPr lang="da-DK"/>
          </a:p>
        </p:txBody>
      </p:sp>
    </p:spTree>
    <p:extLst>
      <p:ext uri="{BB962C8B-B14F-4D97-AF65-F5344CB8AC3E}">
        <p14:creationId xmlns:p14="http://schemas.microsoft.com/office/powerpoint/2010/main" val="3614609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aseline="0" noProof="0" dirty="0" smtClean="0"/>
              <a:t>De nye vandområdeplaner var i høring. Til dette formål har Landbrug og Fødevarer udarbejdet et screeningsværktøj til vandløb. Dette værktøj skulle gerne forholdsvist automatisk kunne vise om hvor modificeret hvert enkelt vandløb er.</a:t>
            </a:r>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8</a:t>
            </a:fld>
            <a:endParaRPr lang="da-DK"/>
          </a:p>
        </p:txBody>
      </p:sp>
    </p:spTree>
    <p:extLst>
      <p:ext uri="{BB962C8B-B14F-4D97-AF65-F5344CB8AC3E}">
        <p14:creationId xmlns:p14="http://schemas.microsoft.com/office/powerpoint/2010/main" val="3363721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noProof="0" dirty="0" smtClean="0"/>
              <a:t>Tilsvarende kan</a:t>
            </a:r>
            <a:r>
              <a:rPr lang="da-DK" baseline="0" noProof="0" dirty="0" smtClean="0"/>
              <a:t> det angive hvilken kategori dele af vandløbet tilhører, hvor højere type nr. angiver højere modificeringsgrad. Det skal dog huskes at kortet kun er et udkast som kan bruges som udgangspunkt til høringssvar på vandområdeplanerne. Som </a:t>
            </a:r>
            <a:r>
              <a:rPr lang="da-DK" baseline="0" noProof="0" dirty="0" err="1" smtClean="0"/>
              <a:t>ålaug</a:t>
            </a:r>
            <a:r>
              <a:rPr lang="da-DK" baseline="0" noProof="0" dirty="0" smtClean="0"/>
              <a:t> bør man gå i dybden med om graden af kanalisering er korrekt og om f.eks. faldet passer.</a:t>
            </a:r>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9</a:t>
            </a:fld>
            <a:endParaRPr lang="da-DK"/>
          </a:p>
        </p:txBody>
      </p:sp>
    </p:spTree>
    <p:extLst>
      <p:ext uri="{BB962C8B-B14F-4D97-AF65-F5344CB8AC3E}">
        <p14:creationId xmlns:p14="http://schemas.microsoft.com/office/powerpoint/2010/main" val="3363721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B54D3C13-777A-4F0C-BD6E-4C7CCC7660D9}" type="datetime1">
              <a:rPr lang="da-DK" smtClean="0"/>
              <a:t>14-03-2023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88D8B06-A19F-4F6A-BCDA-5D46154650FA}" type="slidenum">
              <a:rPr lang="da-DK" smtClean="0"/>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3F393D14-971F-4F21-BCC6-63EB4C3137B0}" type="datetime1">
              <a:rPr lang="da-DK" smtClean="0"/>
              <a:t>14-03-2023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88D8B06-A19F-4F6A-BCDA-5D46154650FA}" type="slidenum">
              <a:rPr lang="da-DK" smtClean="0"/>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3D8217FE-DBF9-4B8B-9D25-B396C83F4E73}" type="datetime1">
              <a:rPr lang="da-DK" smtClean="0"/>
              <a:t>14-03-2023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88D8B06-A19F-4F6A-BCDA-5D46154650FA}" type="slidenum">
              <a:rPr lang="da-DK" smtClean="0"/>
              <a:pPr/>
              <a:t>‹nr.›</a:t>
            </a:fld>
            <a:endParaRPr lang="da-D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Click to edit Master title style</a:t>
            </a:r>
            <a:endParaRPr lang="da-DK" dirty="0"/>
          </a:p>
        </p:txBody>
      </p:sp>
      <p:sp>
        <p:nvSpPr>
          <p:cNvPr id="3" name="Date Placeholder 3"/>
          <p:cNvSpPr>
            <a:spLocks noGrp="1"/>
          </p:cNvSpPr>
          <p:nvPr>
            <p:ph type="dt" sz="half" idx="10"/>
          </p:nvPr>
        </p:nvSpPr>
        <p:spPr/>
        <p:txBody>
          <a:bodyPr/>
          <a:lstStyle>
            <a:lvl1pPr>
              <a:defRPr/>
            </a:lvl1pPr>
          </a:lstStyle>
          <a:p>
            <a:pPr>
              <a:defRPr/>
            </a:pPr>
            <a:fld id="{6A0B8016-D637-4AB5-96D8-DCF666C7C9A3}" type="datetime1">
              <a:rPr lang="da-DK"/>
              <a:pPr>
                <a:defRPr/>
              </a:pPr>
              <a:t>14-03-2023</a:t>
            </a:fld>
            <a:endParaRPr lang="da-DK"/>
          </a:p>
        </p:txBody>
      </p:sp>
      <p:sp>
        <p:nvSpPr>
          <p:cNvPr id="4" name="Footer Placeholder 4"/>
          <p:cNvSpPr>
            <a:spLocks noGrp="1"/>
          </p:cNvSpPr>
          <p:nvPr>
            <p:ph type="ftr" sz="quarter" idx="11"/>
          </p:nvPr>
        </p:nvSpPr>
        <p:spPr/>
        <p:txBody>
          <a:bodyPr/>
          <a:lstStyle>
            <a:lvl1pPr>
              <a:defRPr/>
            </a:lvl1pPr>
          </a:lstStyle>
          <a:p>
            <a:pPr>
              <a:defRPr/>
            </a:pPr>
            <a:endParaRPr lang="da-DK"/>
          </a:p>
        </p:txBody>
      </p:sp>
      <p:sp>
        <p:nvSpPr>
          <p:cNvPr id="5" name="Slide Number Placeholder 5"/>
          <p:cNvSpPr>
            <a:spLocks noGrp="1"/>
          </p:cNvSpPr>
          <p:nvPr>
            <p:ph type="sldNum" sz="quarter" idx="12"/>
          </p:nvPr>
        </p:nvSpPr>
        <p:spPr/>
        <p:txBody>
          <a:bodyPr/>
          <a:lstStyle>
            <a:lvl1pPr>
              <a:defRPr/>
            </a:lvl1pPr>
          </a:lstStyle>
          <a:p>
            <a:pPr>
              <a:defRPr/>
            </a:pPr>
            <a:fld id="{63695F0F-6F70-4449-A2B2-F6D4E0C52FE0}" type="slidenum">
              <a:rPr lang="da-DK"/>
              <a:pPr>
                <a:defRPr/>
              </a:pPr>
              <a:t>‹nr.›</a:t>
            </a:fld>
            <a:endParaRPr lang="da-DK"/>
          </a:p>
        </p:txBody>
      </p:sp>
    </p:spTree>
    <p:extLst>
      <p:ext uri="{BB962C8B-B14F-4D97-AF65-F5344CB8AC3E}">
        <p14:creationId xmlns:p14="http://schemas.microsoft.com/office/powerpoint/2010/main" val="3914660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2BAD4C68-89E8-4B15-A718-ED2864C7E9FF}" type="datetime1">
              <a:rPr lang="da-DK" smtClean="0"/>
              <a:t>14-03-2023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88D8B06-A19F-4F6A-BCDA-5D46154650FA}" type="slidenum">
              <a:rPr lang="da-DK" smtClean="0"/>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typografi i masteren</a:t>
            </a:r>
          </a:p>
        </p:txBody>
      </p:sp>
      <p:sp>
        <p:nvSpPr>
          <p:cNvPr id="4" name="Pladsholder til dato 3"/>
          <p:cNvSpPr>
            <a:spLocks noGrp="1"/>
          </p:cNvSpPr>
          <p:nvPr>
            <p:ph type="dt" sz="half" idx="10"/>
          </p:nvPr>
        </p:nvSpPr>
        <p:spPr/>
        <p:txBody>
          <a:bodyPr/>
          <a:lstStyle/>
          <a:p>
            <a:fld id="{469D6C32-A22C-4510-B9D3-4BFC1053988E}" type="datetime1">
              <a:rPr lang="da-DK" smtClean="0"/>
              <a:t>14-03-2023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88D8B06-A19F-4F6A-BCDA-5D46154650FA}" type="slidenum">
              <a:rPr lang="da-DK" smtClean="0"/>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38112D5F-6826-45EF-91E1-381ADD65F566}" type="datetime1">
              <a:rPr lang="da-DK" smtClean="0"/>
              <a:t>14-03-2023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488D8B06-A19F-4F6A-BCDA-5D46154650FA}" type="slidenum">
              <a:rPr lang="da-DK" smtClean="0"/>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64B05CFA-A72B-41F7-A9C1-FF26639EF71A}" type="datetime1">
              <a:rPr lang="da-DK" smtClean="0"/>
              <a:t>14-03-2023</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488D8B06-A19F-4F6A-BCDA-5D46154650FA}" type="slidenum">
              <a:rPr lang="da-DK" smtClean="0"/>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2"/>
          <p:cNvSpPr>
            <a:spLocks noGrp="1"/>
          </p:cNvSpPr>
          <p:nvPr>
            <p:ph type="dt" sz="half" idx="10"/>
          </p:nvPr>
        </p:nvSpPr>
        <p:spPr/>
        <p:txBody>
          <a:bodyPr/>
          <a:lstStyle/>
          <a:p>
            <a:fld id="{BB1E1490-CDE8-4ABE-9654-918944E7E1AB}" type="datetime1">
              <a:rPr lang="da-DK" smtClean="0"/>
              <a:t>14-03-2023</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488D8B06-A19F-4F6A-BCDA-5D46154650FA}" type="slidenum">
              <a:rPr lang="da-DK" smtClean="0"/>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680B420F-F7C7-4D01-9225-76164935FC3E}" type="datetime1">
              <a:rPr lang="da-DK" smtClean="0"/>
              <a:t>14-03-2023</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488D8B06-A19F-4F6A-BCDA-5D46154650FA}" type="slidenum">
              <a:rPr lang="da-DK" smtClean="0"/>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F0F0053E-A575-49C8-8F2A-62BDA0841323}" type="datetime1">
              <a:rPr lang="da-DK" smtClean="0"/>
              <a:t>14-03-2023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488D8B06-A19F-4F6A-BCDA-5D46154650FA}" type="slidenum">
              <a:rPr lang="da-DK" smtClean="0"/>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99E304F2-F879-4C5B-AECD-4AB101007963}" type="datetime1">
              <a:rPr lang="da-DK" smtClean="0"/>
              <a:t>14-03-2023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488D8B06-A19F-4F6A-BCDA-5D46154650FA}" type="slidenum">
              <a:rPr lang="da-DK" smtClean="0"/>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28B607-9868-4F2B-BB14-3CDC17A75706}" type="datetime1">
              <a:rPr lang="da-DK" smtClean="0"/>
              <a:t>14-03-2023</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8D8B06-A19F-4F6A-BCDA-5D46154650FA}" type="slidenum">
              <a:rPr lang="da-DK" smtClean="0"/>
              <a:pPr/>
              <a:t>‹nr.›</a:t>
            </a:fld>
            <a:endParaRPr 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hyperlink" Target="https://envidan.maps.arcgis.com/apps/mapviewer/index.html?webmap=1138a63911984950b2828b1642fbfb0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s://envidan.maps.arcgis.com/apps/mapviewer/index.html?webmap=1138a63911984950b2828b1642fbfb0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hyperlink" Target="https://envidan.maps.arcgis.com/apps/mapviewer/index.html?webmap=1138a63911984950b2828b1642fbfb0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www.danskevandloeb.d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hyperlink" Target="https://www.xylem-analytics.no/rs5"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hyperlink" Target="https://info.xylem.com/rs/240-UTB-146/images/SonTek-RS5-Brochure.pdf" TargetMode="Externa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hyperlink" Target="https://srbat.d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hyperlink" Target="mailto:steen.rasmussen5@gmail.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hyperlink" Target="https://www.tv2ostjylland.dk/miljo/steen-har-opfundet-ny-effektiv-metode-i-kampen-mod-oversvommelser" TargetMode="External"/><Relationship Id="rId5" Type="http://schemas.openxmlformats.org/officeDocument/2006/relationships/hyperlink" Target="https://www.landbrugsinfo.dk/public/9/3/b/overfladevand_baddroner_opmaling_vandlob" TargetMode="External"/><Relationship Id="rId4" Type="http://schemas.openxmlformats.org/officeDocument/2006/relationships/hyperlink" Target="https://www.youtube.com/watch?v=0s3gfwnsgP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f.dk/for-medlemmer/p-nyhedsbrev/2023/uge-7/tinglev-mose-dom-er-kaempesejr-for-landbruget?%20utm_source=newsletter&amp;utm_medium=email&amp;utm_campaign=NytfraL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hyperlink" Target="https://danskevandloeb.dk/"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mailto:dvnyhedsbrev@gmail.com" TargetMode="External"/><Relationship Id="rId5" Type="http://schemas.openxmlformats.org/officeDocument/2006/relationships/hyperlink" Target="mailto:dvserpaavandskader@gmail.com" TargetMode="Externa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s://miljoegis.mim.dk/spatialmap?profile=vandrammedirektiv3hoering202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s://miljoegis.mim.dk/spatialmap?profile=vandrammedirektiv3hoering202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miljoegis.mim.dk/spatialmap?profile=vandrammedirektiv3hoering202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hyperlink" Target="https://lf.dk/viden-om/miljoe-og-klima/vandl%C3%B8b-og-klimatilpasning"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hyperlink" Target="https://lf.dk/-/media/lf/viden-om/miljo-klima/vandloeb-og-klimatilpasning/rapport-screeningsmetode-vandloeb-envidanas-2020.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67544" y="620689"/>
            <a:ext cx="4197589" cy="1182420"/>
          </a:xfrm>
          <a:prstGeom prst="rect">
            <a:avLst/>
          </a:prstGeom>
        </p:spPr>
      </p:pic>
      <p:pic>
        <p:nvPicPr>
          <p:cNvPr id="7" name="Picture 6"/>
          <p:cNvPicPr>
            <a:picLocks noChangeAspect="1"/>
          </p:cNvPicPr>
          <p:nvPr/>
        </p:nvPicPr>
        <p:blipFill>
          <a:blip r:embed="rId4"/>
          <a:stretch>
            <a:fillRect/>
          </a:stretch>
        </p:blipFill>
        <p:spPr>
          <a:xfrm>
            <a:off x="4067944" y="764704"/>
            <a:ext cx="5567412" cy="5760603"/>
          </a:xfrm>
          <a:prstGeom prst="rect">
            <a:avLst/>
          </a:prstGeom>
        </p:spPr>
      </p:pic>
      <p:sp>
        <p:nvSpPr>
          <p:cNvPr id="8" name="Undertitel 5"/>
          <p:cNvSpPr txBox="1">
            <a:spLocks/>
          </p:cNvSpPr>
          <p:nvPr/>
        </p:nvSpPr>
        <p:spPr>
          <a:xfrm>
            <a:off x="539552" y="3717032"/>
            <a:ext cx="4144144" cy="24606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a-DK" sz="1400" b="1" dirty="0" smtClean="0">
                <a:solidFill>
                  <a:srgbClr val="163D4C"/>
                </a:solidFill>
                <a:latin typeface="Arial"/>
                <a:cs typeface="Arial"/>
              </a:rPr>
              <a:t>Generalforsamling 17. marts 2023</a:t>
            </a:r>
          </a:p>
          <a:p>
            <a:endParaRPr lang="da-DK" sz="1400" dirty="0" smtClean="0">
              <a:solidFill>
                <a:srgbClr val="163D4C"/>
              </a:solidFill>
              <a:latin typeface="Arial"/>
              <a:cs typeface="Arial"/>
            </a:endParaRPr>
          </a:p>
        </p:txBody>
      </p:sp>
      <p:sp>
        <p:nvSpPr>
          <p:cNvPr id="2" name="Pladsholder til diasnummer 1"/>
          <p:cNvSpPr>
            <a:spLocks noGrp="1"/>
          </p:cNvSpPr>
          <p:nvPr>
            <p:ph type="sldNum" sz="quarter" idx="12"/>
          </p:nvPr>
        </p:nvSpPr>
        <p:spPr/>
        <p:txBody>
          <a:bodyPr/>
          <a:lstStyle/>
          <a:p>
            <a:fld id="{488D8B06-A19F-4F6A-BCDA-5D46154650FA}" type="slidenum">
              <a:rPr lang="da-DK" smtClean="0"/>
              <a:pPr/>
              <a:t>1</a:t>
            </a:fld>
            <a:endParaRPr lang="da-DK"/>
          </a:p>
        </p:txBody>
      </p:sp>
    </p:spTree>
    <p:extLst>
      <p:ext uri="{BB962C8B-B14F-4D97-AF65-F5344CB8AC3E}">
        <p14:creationId xmlns:p14="http://schemas.microsoft.com/office/powerpoint/2010/main" val="3920426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a:bodyPr>
          <a:lstStyle/>
          <a:p>
            <a:r>
              <a:rPr lang="en-US" dirty="0" err="1" smtClean="0"/>
              <a:t>Vandområdeplaner</a:t>
            </a:r>
            <a:r>
              <a:rPr lang="en-US" dirty="0" smtClean="0"/>
              <a:t> </a:t>
            </a:r>
            <a:r>
              <a:rPr lang="en-US" dirty="0" err="1" smtClean="0"/>
              <a:t>Envidan</a:t>
            </a:r>
            <a:endParaRPr lang="en-US"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boks 2"/>
          <p:cNvSpPr txBox="1"/>
          <p:nvPr/>
        </p:nvSpPr>
        <p:spPr>
          <a:xfrm>
            <a:off x="611560" y="6109141"/>
            <a:ext cx="8387937" cy="1015663"/>
          </a:xfrm>
          <a:prstGeom prst="rect">
            <a:avLst/>
          </a:prstGeom>
          <a:noFill/>
        </p:spPr>
        <p:txBody>
          <a:bodyPr wrap="none" rtlCol="0">
            <a:spAutoFit/>
          </a:bodyPr>
          <a:lstStyle/>
          <a:p>
            <a:r>
              <a:rPr lang="da-DK" dirty="0"/>
              <a:t>Billede fra </a:t>
            </a:r>
            <a:r>
              <a:rPr lang="da-DK" dirty="0" err="1" smtClean="0"/>
              <a:t>Envidan</a:t>
            </a:r>
            <a:r>
              <a:rPr lang="da-DK" dirty="0" smtClean="0"/>
              <a:t> 30/10-2022: </a:t>
            </a:r>
          </a:p>
          <a:p>
            <a:r>
              <a:rPr lang="da-DK" sz="1400" dirty="0">
                <a:hlinkClick r:id="rId4"/>
              </a:rPr>
              <a:t>https://</a:t>
            </a:r>
            <a:r>
              <a:rPr lang="da-DK" sz="1400" dirty="0" smtClean="0">
                <a:hlinkClick r:id="rId4"/>
              </a:rPr>
              <a:t>envidan.maps.arcgis.com/apps/mapviewer/index.html?webmap=1138a63911984950b2828b1642fbfb0e</a:t>
            </a:r>
            <a:endParaRPr lang="da-DK" sz="1400" dirty="0" smtClean="0"/>
          </a:p>
          <a:p>
            <a:endParaRPr lang="da-DK" sz="1400" dirty="0" smtClean="0"/>
          </a:p>
          <a:p>
            <a:endParaRPr lang="da-DK" sz="1400" dirty="0"/>
          </a:p>
        </p:txBody>
      </p:sp>
      <p:pic>
        <p:nvPicPr>
          <p:cNvPr id="7" name="Billede 6"/>
          <p:cNvPicPr/>
          <p:nvPr/>
        </p:nvPicPr>
        <p:blipFill rotWithShape="1">
          <a:blip r:embed="rId5"/>
          <a:srcRect l="23480" t="16422" r="23010" b="5435"/>
          <a:stretch/>
        </p:blipFill>
        <p:spPr bwMode="auto">
          <a:xfrm>
            <a:off x="900000" y="1268760"/>
            <a:ext cx="7704000" cy="46805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89458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a:bodyPr>
          <a:lstStyle/>
          <a:p>
            <a:r>
              <a:rPr lang="en-US" dirty="0" err="1" smtClean="0"/>
              <a:t>Vandområdeplaner</a:t>
            </a:r>
            <a:r>
              <a:rPr lang="en-US" dirty="0" smtClean="0"/>
              <a:t> </a:t>
            </a:r>
            <a:r>
              <a:rPr lang="en-US" dirty="0" err="1" smtClean="0"/>
              <a:t>Envidan</a:t>
            </a:r>
            <a:endParaRPr lang="en-US"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boks 2"/>
          <p:cNvSpPr txBox="1"/>
          <p:nvPr/>
        </p:nvSpPr>
        <p:spPr>
          <a:xfrm>
            <a:off x="611560" y="6109141"/>
            <a:ext cx="8387937" cy="1015663"/>
          </a:xfrm>
          <a:prstGeom prst="rect">
            <a:avLst/>
          </a:prstGeom>
          <a:noFill/>
        </p:spPr>
        <p:txBody>
          <a:bodyPr wrap="none" rtlCol="0">
            <a:spAutoFit/>
          </a:bodyPr>
          <a:lstStyle/>
          <a:p>
            <a:r>
              <a:rPr lang="da-DK" dirty="0"/>
              <a:t>Billede fra </a:t>
            </a:r>
            <a:r>
              <a:rPr lang="da-DK" dirty="0" err="1" smtClean="0"/>
              <a:t>Envidan</a:t>
            </a:r>
            <a:r>
              <a:rPr lang="da-DK" dirty="0" smtClean="0"/>
              <a:t> 30/10-2022: </a:t>
            </a:r>
          </a:p>
          <a:p>
            <a:r>
              <a:rPr lang="da-DK" sz="1400" dirty="0" smtClean="0">
                <a:hlinkClick r:id="rId4"/>
              </a:rPr>
              <a:t>https</a:t>
            </a:r>
            <a:r>
              <a:rPr lang="da-DK" sz="1400" dirty="0">
                <a:hlinkClick r:id="rId4"/>
              </a:rPr>
              <a:t>://</a:t>
            </a:r>
            <a:r>
              <a:rPr lang="da-DK" sz="1400" dirty="0" smtClean="0">
                <a:hlinkClick r:id="rId4"/>
              </a:rPr>
              <a:t>envidan.maps.arcgis.com/apps/mapviewer/index.html?webmap=1138a63911984950b2828b1642fbfb0e</a:t>
            </a:r>
            <a:endParaRPr lang="da-DK" sz="1400" dirty="0" smtClean="0"/>
          </a:p>
          <a:p>
            <a:endParaRPr lang="da-DK" sz="1400" dirty="0" smtClean="0"/>
          </a:p>
          <a:p>
            <a:endParaRPr lang="da-DK" sz="1400" dirty="0"/>
          </a:p>
        </p:txBody>
      </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3660" t="9583" r="12621" b="16487"/>
          <a:stretch/>
        </p:blipFill>
        <p:spPr bwMode="auto">
          <a:xfrm>
            <a:off x="899592" y="1238955"/>
            <a:ext cx="7493989" cy="4888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64973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a:bodyPr>
          <a:lstStyle/>
          <a:p>
            <a:r>
              <a:rPr lang="en-US" dirty="0" err="1" smtClean="0"/>
              <a:t>Vandområdeplaner</a:t>
            </a:r>
            <a:r>
              <a:rPr lang="en-US" dirty="0" smtClean="0"/>
              <a:t> </a:t>
            </a:r>
            <a:r>
              <a:rPr lang="en-US" dirty="0" err="1" smtClean="0"/>
              <a:t>Envidan</a:t>
            </a:r>
            <a:endParaRPr lang="en-US"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boks 2"/>
          <p:cNvSpPr txBox="1"/>
          <p:nvPr/>
        </p:nvSpPr>
        <p:spPr>
          <a:xfrm>
            <a:off x="611560" y="6109141"/>
            <a:ext cx="8387937" cy="1015663"/>
          </a:xfrm>
          <a:prstGeom prst="rect">
            <a:avLst/>
          </a:prstGeom>
          <a:noFill/>
        </p:spPr>
        <p:txBody>
          <a:bodyPr wrap="none" rtlCol="0">
            <a:spAutoFit/>
          </a:bodyPr>
          <a:lstStyle/>
          <a:p>
            <a:r>
              <a:rPr lang="da-DK" dirty="0"/>
              <a:t>Billede fra </a:t>
            </a:r>
            <a:r>
              <a:rPr lang="da-DK" dirty="0" err="1" smtClean="0"/>
              <a:t>Envidan</a:t>
            </a:r>
            <a:r>
              <a:rPr lang="da-DK" dirty="0" smtClean="0"/>
              <a:t> 5/2-2023: </a:t>
            </a:r>
          </a:p>
          <a:p>
            <a:r>
              <a:rPr lang="da-DK" sz="1400" dirty="0" smtClean="0">
                <a:hlinkClick r:id="rId4"/>
              </a:rPr>
              <a:t>https</a:t>
            </a:r>
            <a:r>
              <a:rPr lang="da-DK" sz="1400" dirty="0">
                <a:hlinkClick r:id="rId4"/>
              </a:rPr>
              <a:t>://</a:t>
            </a:r>
            <a:r>
              <a:rPr lang="da-DK" sz="1400" dirty="0" smtClean="0">
                <a:hlinkClick r:id="rId4"/>
              </a:rPr>
              <a:t>envidan.maps.arcgis.com/apps/mapviewer/index.html?webmap=1138a63911984950b2828b1642fbfb0e</a:t>
            </a:r>
            <a:endParaRPr lang="da-DK" sz="1400" dirty="0" smtClean="0"/>
          </a:p>
          <a:p>
            <a:endParaRPr lang="da-DK" sz="1400" dirty="0" smtClean="0"/>
          </a:p>
          <a:p>
            <a:endParaRPr lang="da-DK" sz="1400" dirty="0"/>
          </a:p>
        </p:txBody>
      </p:sp>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7084" r="12387" b="6249"/>
          <a:stretch/>
        </p:blipFill>
        <p:spPr bwMode="auto">
          <a:xfrm>
            <a:off x="0" y="1340767"/>
            <a:ext cx="9143999" cy="4498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4320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28417"/>
            <a:ext cx="8229600" cy="779463"/>
          </a:xfrm>
        </p:spPr>
        <p:txBody>
          <a:bodyPr/>
          <a:lstStyle/>
          <a:p>
            <a:r>
              <a:rPr lang="da-DK" sz="3000" b="1" dirty="0" smtClean="0">
                <a:solidFill>
                  <a:srgbClr val="0070C0"/>
                </a:solidFill>
              </a:rPr>
              <a:t>Miljøstyrelsens svar</a:t>
            </a:r>
            <a:endParaRPr lang="da-DK" sz="3000" b="1" dirty="0">
              <a:solidFill>
                <a:srgbClr val="0070C0"/>
              </a:solidFill>
            </a:endParaRPr>
          </a:p>
        </p:txBody>
      </p:sp>
      <p:sp>
        <p:nvSpPr>
          <p:cNvPr id="3" name="Pladsholder til diasnummer 2"/>
          <p:cNvSpPr>
            <a:spLocks noGrp="1"/>
          </p:cNvSpPr>
          <p:nvPr>
            <p:ph type="sldNum" sz="quarter" idx="12"/>
          </p:nvPr>
        </p:nvSpPr>
        <p:spPr/>
        <p:txBody>
          <a:bodyPr/>
          <a:lstStyle/>
          <a:p>
            <a:pPr>
              <a:defRPr/>
            </a:pPr>
            <a:fld id="{63695F0F-6F70-4449-A2B2-F6D4E0C52FE0}" type="slidenum">
              <a:rPr lang="da-DK" smtClean="0"/>
              <a:pPr>
                <a:defRPr/>
              </a:pPr>
              <a:t>13</a:t>
            </a:fld>
            <a:endParaRPr lang="da-DK"/>
          </a:p>
        </p:txBody>
      </p:sp>
      <p:sp>
        <p:nvSpPr>
          <p:cNvPr id="9" name="Tekstboks 8"/>
          <p:cNvSpPr txBox="1"/>
          <p:nvPr/>
        </p:nvSpPr>
        <p:spPr>
          <a:xfrm>
            <a:off x="3476847" y="10620"/>
            <a:ext cx="2307042" cy="461665"/>
          </a:xfrm>
          <a:prstGeom prst="rect">
            <a:avLst/>
          </a:prstGeom>
          <a:noFill/>
        </p:spPr>
        <p:txBody>
          <a:bodyPr wrap="none" rtlCol="0">
            <a:spAutoFit/>
          </a:bodyPr>
          <a:lstStyle/>
          <a:p>
            <a:r>
              <a:rPr lang="da-DK" dirty="0">
                <a:solidFill>
                  <a:schemeClr val="bg1"/>
                </a:solidFill>
              </a:rPr>
              <a:t>Resultater (1/7)</a:t>
            </a:r>
          </a:p>
        </p:txBody>
      </p:sp>
      <p:pic>
        <p:nvPicPr>
          <p:cNvPr id="8" name="Picture 7"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6"/>
          <p:cNvSpPr txBox="1">
            <a:spLocks noChangeArrowheads="1"/>
          </p:cNvSpPr>
          <p:nvPr/>
        </p:nvSpPr>
        <p:spPr bwMode="auto">
          <a:xfrm>
            <a:off x="611188" y="1610417"/>
            <a:ext cx="8532812"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0" eaLnBrk="1" hangingPunct="1">
              <a:spcBef>
                <a:spcPct val="50000"/>
              </a:spcBef>
              <a:buFontTx/>
              <a:buChar char="•"/>
            </a:pPr>
            <a:r>
              <a:rPr lang="da-DK" sz="2400" b="1" dirty="0" smtClean="0"/>
              <a:t>Miljøstyrelsen har modtaget ca. 800 høringssvar vedrørende vandløb.</a:t>
            </a:r>
            <a:endParaRPr lang="da-DK" sz="2400" b="1" dirty="0"/>
          </a:p>
          <a:p>
            <a:pPr eaLnBrk="1" hangingPunct="1">
              <a:spcBef>
                <a:spcPct val="50000"/>
              </a:spcBef>
              <a:buFontTx/>
              <a:buChar char="•"/>
            </a:pPr>
            <a:r>
              <a:rPr lang="da-DK" sz="2400" b="1" dirty="0" smtClean="0">
                <a:solidFill>
                  <a:srgbClr val="0070C0"/>
                </a:solidFill>
              </a:rPr>
              <a:t>De har læst og forholdt sig til dem alle.</a:t>
            </a:r>
            <a:endParaRPr lang="da-DK" sz="2400" b="1" dirty="0">
              <a:solidFill>
                <a:srgbClr val="0070C0"/>
              </a:solidFill>
            </a:endParaRPr>
          </a:p>
          <a:p>
            <a:pPr eaLnBrk="1" hangingPunct="1">
              <a:spcBef>
                <a:spcPct val="50000"/>
              </a:spcBef>
              <a:buFontTx/>
              <a:buChar char="•"/>
            </a:pPr>
            <a:r>
              <a:rPr lang="da-DK" sz="2400" b="1" dirty="0" smtClean="0"/>
              <a:t>Der udarbejdes et offentligt tilgængeligt høringsnotat, hvori det vil være muligt at se hvorledes Miljøstyrelsen og Miljøministeriets departement har forholdt sig til dem.</a:t>
            </a:r>
          </a:p>
          <a:p>
            <a:pPr eaLnBrk="1" hangingPunct="1">
              <a:spcBef>
                <a:spcPct val="50000"/>
              </a:spcBef>
              <a:buFontTx/>
              <a:buChar char="•"/>
            </a:pPr>
            <a:r>
              <a:rPr lang="da-DK" sz="2400" b="1" dirty="0" smtClean="0"/>
              <a:t>De endelige vandområdeplaner forventes på plads om et par måneder og høringsnotatet bliver først offentliggjort sammen med vandplanerne</a:t>
            </a:r>
          </a:p>
          <a:p>
            <a:pPr eaLnBrk="1" hangingPunct="1">
              <a:spcBef>
                <a:spcPct val="50000"/>
              </a:spcBef>
              <a:buNone/>
            </a:pPr>
            <a:endParaRPr lang="da-DK" sz="2400" b="1" dirty="0" smtClean="0"/>
          </a:p>
          <a:p>
            <a:pPr eaLnBrk="1" hangingPunct="1">
              <a:spcBef>
                <a:spcPct val="50000"/>
              </a:spcBef>
              <a:buNone/>
            </a:pPr>
            <a:r>
              <a:rPr lang="da-DK" sz="2400" b="1" dirty="0" smtClean="0"/>
              <a:t> </a:t>
            </a:r>
            <a:endParaRPr lang="da-DK" sz="2400" b="1" dirty="0">
              <a:solidFill>
                <a:srgbClr val="FF0000"/>
              </a:solidFill>
            </a:endParaRPr>
          </a:p>
        </p:txBody>
      </p:sp>
    </p:spTree>
    <p:extLst>
      <p:ext uri="{BB962C8B-B14F-4D97-AF65-F5344CB8AC3E}">
        <p14:creationId xmlns:p14="http://schemas.microsoft.com/office/powerpoint/2010/main" val="3844263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800" dirty="0" smtClean="0"/>
              <a:t>Værktøj til kontrol af teoretisk skikkelse</a:t>
            </a:r>
            <a:endParaRPr lang="da-DK" sz="3800" dirty="0"/>
          </a:p>
        </p:txBody>
      </p:sp>
      <p:sp>
        <p:nvSpPr>
          <p:cNvPr id="3" name="Pladsholder til indhold 2"/>
          <p:cNvSpPr>
            <a:spLocks noGrp="1"/>
          </p:cNvSpPr>
          <p:nvPr>
            <p:ph idx="1"/>
          </p:nvPr>
        </p:nvSpPr>
        <p:spPr/>
        <p:txBody>
          <a:bodyPr>
            <a:normAutofit/>
          </a:bodyPr>
          <a:lstStyle/>
          <a:p>
            <a:r>
              <a:rPr lang="da-DK" dirty="0" smtClean="0"/>
              <a:t>Aktuelt regulativ</a:t>
            </a:r>
          </a:p>
          <a:p>
            <a:r>
              <a:rPr lang="da-DK" dirty="0" smtClean="0"/>
              <a:t>Opmåling f.eks. båddrone</a:t>
            </a:r>
          </a:p>
          <a:p>
            <a:r>
              <a:rPr lang="da-DK" dirty="0" err="1" smtClean="0"/>
              <a:t>Bearbejning</a:t>
            </a:r>
            <a:r>
              <a:rPr lang="da-DK" dirty="0" smtClean="0"/>
              <a:t> af data</a:t>
            </a:r>
          </a:p>
          <a:p>
            <a:r>
              <a:rPr lang="da-DK" dirty="0" smtClean="0"/>
              <a:t>Software: </a:t>
            </a:r>
            <a:r>
              <a:rPr lang="da-DK" dirty="0" err="1" smtClean="0"/>
              <a:t>Hec</a:t>
            </a:r>
            <a:r>
              <a:rPr lang="da-DK" dirty="0" smtClean="0"/>
              <a:t>-Ras: Opsætning af vandløbsprofil og vandspejlsberegninger</a:t>
            </a:r>
          </a:p>
          <a:p>
            <a:r>
              <a:rPr lang="da-DK" dirty="0" smtClean="0"/>
              <a:t>Flowmåling </a:t>
            </a:r>
            <a:r>
              <a:rPr lang="da-DK" dirty="0" err="1" smtClean="0"/>
              <a:t>Sontek</a:t>
            </a:r>
            <a:r>
              <a:rPr lang="da-DK" dirty="0" smtClean="0"/>
              <a:t> RS5</a:t>
            </a:r>
          </a:p>
          <a:p>
            <a:r>
              <a:rPr lang="da-DK" dirty="0" smtClean="0"/>
              <a:t>Flowmåler kan lejes af DV  i øjeblikket halv pris – </a:t>
            </a:r>
            <a:r>
              <a:rPr lang="da-DK" dirty="0"/>
              <a:t>se </a:t>
            </a:r>
            <a:r>
              <a:rPr lang="da-DK" dirty="0">
                <a:hlinkClick r:id="rId3"/>
              </a:rPr>
              <a:t>https://www.danskevandloeb.dk</a:t>
            </a:r>
            <a:r>
              <a:rPr lang="da-DK" dirty="0" smtClean="0">
                <a:hlinkClick r:id="rId3"/>
              </a:rPr>
              <a:t>/</a:t>
            </a:r>
            <a:endParaRPr lang="da-DK" dirty="0" smtClean="0"/>
          </a:p>
          <a:p>
            <a:endParaRPr lang="da-DK" dirty="0" smtClean="0"/>
          </a:p>
        </p:txBody>
      </p:sp>
    </p:spTree>
    <p:extLst>
      <p:ext uri="{BB962C8B-B14F-4D97-AF65-F5344CB8AC3E}">
        <p14:creationId xmlns:p14="http://schemas.microsoft.com/office/powerpoint/2010/main" val="4476258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ktangel 6"/>
          <p:cNvSpPr/>
          <p:nvPr/>
        </p:nvSpPr>
        <p:spPr>
          <a:xfrm>
            <a:off x="251520" y="6324241"/>
            <a:ext cx="7349769" cy="646331"/>
          </a:xfrm>
          <a:prstGeom prst="rect">
            <a:avLst/>
          </a:prstGeom>
        </p:spPr>
        <p:txBody>
          <a:bodyPr wrap="none">
            <a:spAutoFit/>
          </a:bodyPr>
          <a:lstStyle/>
          <a:p>
            <a:r>
              <a:rPr lang="da-DK" dirty="0" smtClean="0"/>
              <a:t>Billede fra  </a:t>
            </a:r>
            <a:r>
              <a:rPr lang="da-DK" dirty="0" err="1" smtClean="0"/>
              <a:t>Xylem</a:t>
            </a:r>
            <a:r>
              <a:rPr lang="da-DK" dirty="0"/>
              <a:t>-Analytics </a:t>
            </a:r>
            <a:r>
              <a:rPr lang="da-DK" dirty="0" smtClean="0"/>
              <a:t>30/10 2022: </a:t>
            </a:r>
            <a:r>
              <a:rPr lang="da-DK" dirty="0">
                <a:hlinkClick r:id="rId4"/>
              </a:rPr>
              <a:t>https://</a:t>
            </a:r>
            <a:r>
              <a:rPr lang="da-DK" dirty="0" smtClean="0">
                <a:hlinkClick r:id="rId4"/>
              </a:rPr>
              <a:t>www.xylem-analytics.no/rs5</a:t>
            </a:r>
            <a:endParaRPr lang="da-DK" dirty="0" smtClean="0"/>
          </a:p>
          <a:p>
            <a:endParaRPr lang="da-DK" dirty="0"/>
          </a:p>
        </p:txBody>
      </p:sp>
      <p:sp>
        <p:nvSpPr>
          <p:cNvPr id="5" name="Pladsholder til diasnummer 4"/>
          <p:cNvSpPr>
            <a:spLocks noGrp="1"/>
          </p:cNvSpPr>
          <p:nvPr>
            <p:ph type="sldNum" sz="quarter" idx="12"/>
          </p:nvPr>
        </p:nvSpPr>
        <p:spPr/>
        <p:txBody>
          <a:bodyPr/>
          <a:lstStyle/>
          <a:p>
            <a:fld id="{488D8B06-A19F-4F6A-BCDA-5D46154650FA}" type="slidenum">
              <a:rPr lang="da-DK" smtClean="0"/>
              <a:pPr/>
              <a:t>15</a:t>
            </a:fld>
            <a:endParaRPr lang="da-DK"/>
          </a:p>
        </p:txBody>
      </p:sp>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2094" t="14375" r="32299" b="17083"/>
          <a:stretch/>
        </p:blipFill>
        <p:spPr bwMode="auto">
          <a:xfrm>
            <a:off x="1907704" y="692696"/>
            <a:ext cx="5209024" cy="5637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29978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t>Kontrol af vandløbsregulativer</a:t>
            </a:r>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447472" y="1196752"/>
            <a:ext cx="820891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da-DK" altLang="da-DK" sz="2800" b="1" dirty="0" smtClean="0">
                <a:latin typeface="Courier New" pitchFamily="49" charset="0"/>
              </a:rPr>
              <a:t> DV har købt en flowmåler til opmåling af vandløb</a:t>
            </a:r>
          </a:p>
          <a:p>
            <a:r>
              <a:rPr lang="da-DK" altLang="da-DK" sz="2800" b="1" dirty="0" smtClean="0">
                <a:latin typeface="Courier New" pitchFamily="49" charset="0"/>
              </a:rPr>
              <a:t>Den kan lejes af DV og herved kan der tegnes en profil af vandløbet:</a:t>
            </a:r>
          </a:p>
          <a:p>
            <a:endParaRPr lang="da-DK" altLang="da-DK" sz="2800" b="1" dirty="0" smtClean="0">
              <a:latin typeface="Courier New" pitchFamily="49" charset="0"/>
            </a:endParaRPr>
          </a:p>
          <a:p>
            <a:pPr>
              <a:buNone/>
            </a:pPr>
            <a:endParaRPr lang="da-DK" altLang="da-DK" sz="2400" b="1" dirty="0">
              <a:latin typeface="Courier New" pitchFamily="49" charset="0"/>
            </a:endParaRPr>
          </a:p>
        </p:txBody>
      </p:sp>
      <p:sp>
        <p:nvSpPr>
          <p:cNvPr id="3" name="Pladsholder til diasnummer 2"/>
          <p:cNvSpPr>
            <a:spLocks noGrp="1"/>
          </p:cNvSpPr>
          <p:nvPr>
            <p:ph type="sldNum" sz="quarter" idx="12"/>
          </p:nvPr>
        </p:nvSpPr>
        <p:spPr/>
        <p:txBody>
          <a:bodyPr/>
          <a:lstStyle/>
          <a:p>
            <a:fld id="{488D8B06-A19F-4F6A-BCDA-5D46154650FA}" type="slidenum">
              <a:rPr lang="da-DK" smtClean="0"/>
              <a:pPr/>
              <a:t>16</a:t>
            </a:fld>
            <a:endParaRPr lang="da-DK"/>
          </a:p>
        </p:txBody>
      </p:sp>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665" y="3297557"/>
            <a:ext cx="8827041" cy="1523033"/>
          </a:xfrm>
          <a:prstGeom prst="rect">
            <a:avLst/>
          </a:prstGeom>
        </p:spPr>
      </p:pic>
      <p:sp>
        <p:nvSpPr>
          <p:cNvPr id="7" name="Rektangel 6"/>
          <p:cNvSpPr/>
          <p:nvPr/>
        </p:nvSpPr>
        <p:spPr>
          <a:xfrm>
            <a:off x="971600" y="5908679"/>
            <a:ext cx="8052204" cy="1200329"/>
          </a:xfrm>
          <a:prstGeom prst="rect">
            <a:avLst/>
          </a:prstGeom>
        </p:spPr>
        <p:txBody>
          <a:bodyPr wrap="none">
            <a:spAutoFit/>
          </a:bodyPr>
          <a:lstStyle/>
          <a:p>
            <a:r>
              <a:rPr lang="da-DK" dirty="0" smtClean="0"/>
              <a:t>Billede af vandløbsprofil taget med </a:t>
            </a:r>
            <a:r>
              <a:rPr lang="da-DK" dirty="0" err="1" smtClean="0"/>
              <a:t>SonTek</a:t>
            </a:r>
            <a:r>
              <a:rPr lang="da-DK" dirty="0" smtClean="0"/>
              <a:t> RS5. Billedet er hentet den 20/3-2022:</a:t>
            </a:r>
          </a:p>
          <a:p>
            <a:r>
              <a:rPr lang="da-DK" dirty="0"/>
              <a:t> </a:t>
            </a:r>
            <a:r>
              <a:rPr lang="da-DK" dirty="0">
                <a:hlinkClick r:id="rId5"/>
              </a:rPr>
              <a:t>https://</a:t>
            </a:r>
            <a:r>
              <a:rPr lang="da-DK" dirty="0" smtClean="0">
                <a:hlinkClick r:id="rId5"/>
              </a:rPr>
              <a:t>info.xylem.com/rs/240-UTB-146/images/SonTek-RS5-Brochure.pdf</a:t>
            </a:r>
            <a:endParaRPr lang="da-DK" dirty="0" smtClean="0"/>
          </a:p>
          <a:p>
            <a:endParaRPr lang="da-DK" dirty="0" smtClean="0"/>
          </a:p>
          <a:p>
            <a:endParaRPr lang="da-DK" dirty="0"/>
          </a:p>
        </p:txBody>
      </p:sp>
    </p:spTree>
    <p:extLst>
      <p:ext uri="{BB962C8B-B14F-4D97-AF65-F5344CB8AC3E}">
        <p14:creationId xmlns:p14="http://schemas.microsoft.com/office/powerpoint/2010/main" val="28503137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ktangel 6"/>
          <p:cNvSpPr/>
          <p:nvPr/>
        </p:nvSpPr>
        <p:spPr>
          <a:xfrm>
            <a:off x="251520" y="6324241"/>
            <a:ext cx="3669146" cy="369332"/>
          </a:xfrm>
          <a:prstGeom prst="rect">
            <a:avLst/>
          </a:prstGeom>
        </p:spPr>
        <p:txBody>
          <a:bodyPr wrap="none">
            <a:spAutoFit/>
          </a:bodyPr>
          <a:lstStyle/>
          <a:p>
            <a:r>
              <a:rPr lang="da-DK" dirty="0" smtClean="0"/>
              <a:t>Billede af muligt output fra båddrone</a:t>
            </a:r>
            <a:endParaRPr lang="da-DK" dirty="0"/>
          </a:p>
        </p:txBody>
      </p:sp>
      <p:pic>
        <p:nvPicPr>
          <p:cNvPr id="2" name="Billed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48680"/>
            <a:ext cx="9144000" cy="5452070"/>
          </a:xfrm>
          <a:prstGeom prst="rect">
            <a:avLst/>
          </a:prstGeom>
        </p:spPr>
      </p:pic>
    </p:spTree>
    <p:extLst>
      <p:ext uri="{BB962C8B-B14F-4D97-AF65-F5344CB8AC3E}">
        <p14:creationId xmlns:p14="http://schemas.microsoft.com/office/powerpoint/2010/main" val="2312119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t>Kontrol af </a:t>
            </a:r>
            <a:r>
              <a:rPr lang="da-DK" dirty="0" smtClean="0"/>
              <a:t>teoretisk skikkelse</a:t>
            </a:r>
            <a:endParaRPr lang="da-DK"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447472" y="1196752"/>
            <a:ext cx="8208912" cy="276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da-DK" altLang="da-DK" sz="2800" b="1" dirty="0" smtClean="0">
                <a:latin typeface="Courier New" pitchFamily="49" charset="0"/>
              </a:rPr>
              <a:t> DV har af SR </a:t>
            </a:r>
            <a:r>
              <a:rPr lang="da-DK" altLang="da-DK" sz="2800" b="1" dirty="0" err="1" smtClean="0">
                <a:latin typeface="Courier New" pitchFamily="49" charset="0"/>
              </a:rPr>
              <a:t>Batymetri</a:t>
            </a:r>
            <a:r>
              <a:rPr lang="da-DK" altLang="da-DK" sz="2800" b="1" dirty="0" smtClean="0">
                <a:latin typeface="Courier New" pitchFamily="49" charset="0"/>
              </a:rPr>
              <a:t> fået udarbejdet en vejledning til kontrol af teoretisk skikkelse vha. gratisprogrammet HEC-RAS</a:t>
            </a:r>
          </a:p>
          <a:p>
            <a:r>
              <a:rPr lang="da-DK" altLang="da-DK" sz="2800" b="1" dirty="0" smtClean="0">
                <a:latin typeface="Courier New" pitchFamily="49" charset="0"/>
              </a:rPr>
              <a:t>Med programmet kan der tegnes længdeprofiler af vandløbet:</a:t>
            </a:r>
            <a:endParaRPr lang="da-DK" altLang="da-DK" sz="2400" b="1" dirty="0">
              <a:latin typeface="Courier New" pitchFamily="49" charset="0"/>
            </a:endParaRPr>
          </a:p>
        </p:txBody>
      </p:sp>
      <p:sp>
        <p:nvSpPr>
          <p:cNvPr id="3" name="Pladsholder til diasnummer 2"/>
          <p:cNvSpPr>
            <a:spLocks noGrp="1"/>
          </p:cNvSpPr>
          <p:nvPr>
            <p:ph type="sldNum" sz="quarter" idx="12"/>
          </p:nvPr>
        </p:nvSpPr>
        <p:spPr/>
        <p:txBody>
          <a:bodyPr/>
          <a:lstStyle/>
          <a:p>
            <a:fld id="{488D8B06-A19F-4F6A-BCDA-5D46154650FA}" type="slidenum">
              <a:rPr lang="da-DK" smtClean="0"/>
              <a:pPr/>
              <a:t>18</a:t>
            </a:fld>
            <a:endParaRPr lang="da-DK"/>
          </a:p>
        </p:txBody>
      </p:sp>
    </p:spTree>
    <p:extLst>
      <p:ext uri="{BB962C8B-B14F-4D97-AF65-F5344CB8AC3E}">
        <p14:creationId xmlns:p14="http://schemas.microsoft.com/office/powerpoint/2010/main" val="34227997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Kontrol af teoretisk skikkelse</a:t>
            </a:r>
            <a:endParaRPr lang="da-DK"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ktangel 2"/>
          <p:cNvSpPr/>
          <p:nvPr/>
        </p:nvSpPr>
        <p:spPr>
          <a:xfrm>
            <a:off x="971600" y="5908679"/>
            <a:ext cx="7744108" cy="923330"/>
          </a:xfrm>
          <a:prstGeom prst="rect">
            <a:avLst/>
          </a:prstGeom>
        </p:spPr>
        <p:txBody>
          <a:bodyPr wrap="none">
            <a:spAutoFit/>
          </a:bodyPr>
          <a:lstStyle/>
          <a:p>
            <a:r>
              <a:rPr lang="da-DK" dirty="0"/>
              <a:t>Billede af </a:t>
            </a:r>
            <a:r>
              <a:rPr lang="da-DK" dirty="0" smtClean="0"/>
              <a:t>længdeprofil beregnet med HEC-</a:t>
            </a:r>
            <a:r>
              <a:rPr lang="da-DK" dirty="0" err="1" smtClean="0"/>
              <a:t>RAS.Billedet</a:t>
            </a:r>
            <a:r>
              <a:rPr lang="da-DK" dirty="0" smtClean="0"/>
              <a:t> </a:t>
            </a:r>
            <a:r>
              <a:rPr lang="da-DK" dirty="0"/>
              <a:t>er hentet den 20/3-2022:</a:t>
            </a:r>
          </a:p>
          <a:p>
            <a:r>
              <a:rPr lang="da-DK" dirty="0"/>
              <a:t> </a:t>
            </a:r>
            <a:r>
              <a:rPr lang="da-DK" dirty="0">
                <a:hlinkClick r:id="rId4"/>
              </a:rPr>
              <a:t>https://srbat.dk</a:t>
            </a:r>
            <a:r>
              <a:rPr lang="da-DK" dirty="0" smtClean="0">
                <a:hlinkClick r:id="rId4"/>
              </a:rPr>
              <a:t>/</a:t>
            </a:r>
            <a:endParaRPr lang="da-DK" dirty="0" smtClean="0"/>
          </a:p>
          <a:p>
            <a:endParaRPr lang="da-DK" dirty="0"/>
          </a:p>
        </p:txBody>
      </p:sp>
      <p:sp>
        <p:nvSpPr>
          <p:cNvPr id="5" name="Pladsholder til diasnummer 4"/>
          <p:cNvSpPr>
            <a:spLocks noGrp="1"/>
          </p:cNvSpPr>
          <p:nvPr>
            <p:ph type="sldNum" sz="quarter" idx="12"/>
          </p:nvPr>
        </p:nvSpPr>
        <p:spPr/>
        <p:txBody>
          <a:bodyPr/>
          <a:lstStyle/>
          <a:p>
            <a:fld id="{488D8B06-A19F-4F6A-BCDA-5D46154650FA}" type="slidenum">
              <a:rPr lang="da-DK" smtClean="0"/>
              <a:pPr/>
              <a:t>19</a:t>
            </a:fld>
            <a:endParaRPr lang="da-DK" dirty="0"/>
          </a:p>
        </p:txBody>
      </p:sp>
      <p:sp>
        <p:nvSpPr>
          <p:cNvPr id="6" name="AutoShape 2" descr="RS5 Acoustic Doppler Current Profiler | SonTek"/>
          <p:cNvSpPr>
            <a:spLocks noChangeAspect="1" noChangeArrowheads="1"/>
          </p:cNvSpPr>
          <p:nvPr/>
        </p:nvSpPr>
        <p:spPr bwMode="auto">
          <a:xfrm>
            <a:off x="155575" y="-754063"/>
            <a:ext cx="2895600" cy="1581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9" name="Billed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9632" y="1392406"/>
            <a:ext cx="6264696" cy="4321552"/>
          </a:xfrm>
          <a:prstGeom prst="rect">
            <a:avLst/>
          </a:prstGeom>
        </p:spPr>
      </p:pic>
    </p:spTree>
    <p:extLst>
      <p:ext uri="{BB962C8B-B14F-4D97-AF65-F5344CB8AC3E}">
        <p14:creationId xmlns:p14="http://schemas.microsoft.com/office/powerpoint/2010/main" val="2973570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t>Eksternt indlæg inden GF</a:t>
            </a:r>
            <a:endParaRPr lang="da-DK" dirty="0"/>
          </a:p>
        </p:txBody>
      </p:sp>
      <p:sp>
        <p:nvSpPr>
          <p:cNvPr id="3" name="Pladsholder til indhold 2"/>
          <p:cNvSpPr>
            <a:spLocks noGrp="1"/>
          </p:cNvSpPr>
          <p:nvPr>
            <p:ph idx="1"/>
          </p:nvPr>
        </p:nvSpPr>
        <p:spPr/>
        <p:txBody>
          <a:bodyPr>
            <a:normAutofit/>
          </a:bodyPr>
          <a:lstStyle/>
          <a:p>
            <a:r>
              <a:rPr lang="da-DK" dirty="0" smtClean="0"/>
              <a:t>Thor Gunnar Kofoed, Viceformand for Landbrug &amp; Fødevarer: </a:t>
            </a:r>
          </a:p>
          <a:p>
            <a:pPr marL="0" indent="0">
              <a:buNone/>
            </a:pPr>
            <a:r>
              <a:rPr lang="da-DK" dirty="0"/>
              <a:t>	</a:t>
            </a:r>
            <a:r>
              <a:rPr lang="da-DK" dirty="0" smtClean="0">
                <a:solidFill>
                  <a:srgbClr val="00B0F0"/>
                </a:solidFill>
              </a:rPr>
              <a:t>Vandafledning</a:t>
            </a:r>
            <a:r>
              <a:rPr lang="da-DK" dirty="0" smtClean="0"/>
              <a:t> og </a:t>
            </a:r>
            <a:r>
              <a:rPr lang="da-DK" dirty="0" smtClean="0">
                <a:solidFill>
                  <a:srgbClr val="00B050"/>
                </a:solidFill>
              </a:rPr>
              <a:t>Fødevareproduktion</a:t>
            </a:r>
          </a:p>
          <a:p>
            <a:pPr marL="0" indent="0">
              <a:buNone/>
            </a:pPr>
            <a:endParaRPr lang="da-DK" dirty="0" smtClean="0"/>
          </a:p>
        </p:txBody>
      </p:sp>
      <p:sp>
        <p:nvSpPr>
          <p:cNvPr id="4" name="Pladsholder til diasnummer 3"/>
          <p:cNvSpPr>
            <a:spLocks noGrp="1"/>
          </p:cNvSpPr>
          <p:nvPr>
            <p:ph type="sldNum" sz="quarter" idx="12"/>
          </p:nvPr>
        </p:nvSpPr>
        <p:spPr/>
        <p:txBody>
          <a:bodyPr/>
          <a:lstStyle/>
          <a:p>
            <a:fld id="{488D8B06-A19F-4F6A-BCDA-5D46154650FA}" type="slidenum">
              <a:rPr lang="da-DK" smtClean="0"/>
              <a:pPr/>
              <a:t>2</a:t>
            </a:fld>
            <a:endParaRPr lang="da-DK"/>
          </a:p>
        </p:txBody>
      </p:sp>
    </p:spTree>
    <p:extLst>
      <p:ext uri="{BB962C8B-B14F-4D97-AF65-F5344CB8AC3E}">
        <p14:creationId xmlns:p14="http://schemas.microsoft.com/office/powerpoint/2010/main" val="15735449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t>Kontrol af </a:t>
            </a:r>
            <a:r>
              <a:rPr lang="da-DK" dirty="0" smtClean="0"/>
              <a:t>teoretisk skikkelse</a:t>
            </a:r>
            <a:endParaRPr lang="da-DK"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447472" y="1196752"/>
            <a:ext cx="8208912" cy="4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da-DK" altLang="da-DK" sz="2800" b="1" dirty="0" smtClean="0">
                <a:latin typeface="Courier New" pitchFamily="49" charset="0"/>
              </a:rPr>
              <a:t> </a:t>
            </a:r>
            <a:r>
              <a:rPr lang="da-DK" altLang="da-DK" sz="2800" b="1" dirty="0">
                <a:latin typeface="Courier New" pitchFamily="49" charset="0"/>
              </a:rPr>
              <a:t>V</a:t>
            </a:r>
            <a:r>
              <a:rPr lang="da-DK" altLang="da-DK" sz="2800" b="1" dirty="0" smtClean="0">
                <a:latin typeface="Courier New" pitchFamily="49" charset="0"/>
              </a:rPr>
              <a:t>ejledningen er gratis for medlemmer af DV</a:t>
            </a:r>
          </a:p>
          <a:p>
            <a:r>
              <a:rPr lang="da-DK" altLang="da-DK" sz="2800" b="1" dirty="0" smtClean="0">
                <a:latin typeface="Courier New" pitchFamily="49" charset="0"/>
              </a:rPr>
              <a:t>Den kan bestilles ved at sende en mail til:</a:t>
            </a:r>
          </a:p>
          <a:p>
            <a:r>
              <a:rPr lang="da-DK" sz="2800" dirty="0" smtClean="0">
                <a:hlinkClick r:id="rId4"/>
              </a:rPr>
              <a:t>steen.rasmussen5@gmail.com</a:t>
            </a:r>
            <a:endParaRPr lang="da-DK" sz="2800" dirty="0" smtClean="0"/>
          </a:p>
          <a:p>
            <a:r>
              <a:rPr lang="da-DK" altLang="da-DK" sz="2800" b="1" dirty="0" smtClean="0">
                <a:latin typeface="Courier New" pitchFamily="49" charset="0"/>
              </a:rPr>
              <a:t>Ved henvendelse skal opgives navn, mailadresse, vandløbslav og navn på formand eller kasserer i vandløbslavet </a:t>
            </a:r>
            <a:endParaRPr lang="da-DK" altLang="da-DK" sz="2400" b="1" dirty="0">
              <a:latin typeface="Courier New" pitchFamily="49" charset="0"/>
            </a:endParaRPr>
          </a:p>
        </p:txBody>
      </p:sp>
      <p:sp>
        <p:nvSpPr>
          <p:cNvPr id="3" name="Pladsholder til diasnummer 2"/>
          <p:cNvSpPr>
            <a:spLocks noGrp="1"/>
          </p:cNvSpPr>
          <p:nvPr>
            <p:ph type="sldNum" sz="quarter" idx="12"/>
          </p:nvPr>
        </p:nvSpPr>
        <p:spPr/>
        <p:txBody>
          <a:bodyPr/>
          <a:lstStyle/>
          <a:p>
            <a:fld id="{488D8B06-A19F-4F6A-BCDA-5D46154650FA}" type="slidenum">
              <a:rPr lang="da-DK" smtClean="0"/>
              <a:pPr/>
              <a:t>20</a:t>
            </a:fld>
            <a:endParaRPr lang="da-DK"/>
          </a:p>
        </p:txBody>
      </p:sp>
    </p:spTree>
    <p:extLst>
      <p:ext uri="{BB962C8B-B14F-4D97-AF65-F5344CB8AC3E}">
        <p14:creationId xmlns:p14="http://schemas.microsoft.com/office/powerpoint/2010/main" val="15553670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28417"/>
            <a:ext cx="8229600" cy="779463"/>
          </a:xfrm>
        </p:spPr>
        <p:txBody>
          <a:bodyPr/>
          <a:lstStyle/>
          <a:p>
            <a:r>
              <a:rPr lang="da-DK" sz="3000" b="1" dirty="0" smtClean="0">
                <a:solidFill>
                  <a:srgbClr val="0070C0"/>
                </a:solidFill>
              </a:rPr>
              <a:t>Videoer med vandløbsopmåling</a:t>
            </a:r>
            <a:endParaRPr lang="da-DK" sz="3000" b="1" dirty="0">
              <a:solidFill>
                <a:srgbClr val="0070C0"/>
              </a:solidFill>
            </a:endParaRPr>
          </a:p>
        </p:txBody>
      </p:sp>
      <p:sp>
        <p:nvSpPr>
          <p:cNvPr id="3" name="Pladsholder til diasnummer 2"/>
          <p:cNvSpPr>
            <a:spLocks noGrp="1"/>
          </p:cNvSpPr>
          <p:nvPr>
            <p:ph type="sldNum" sz="quarter" idx="12"/>
          </p:nvPr>
        </p:nvSpPr>
        <p:spPr/>
        <p:txBody>
          <a:bodyPr/>
          <a:lstStyle/>
          <a:p>
            <a:pPr>
              <a:defRPr/>
            </a:pPr>
            <a:fld id="{63695F0F-6F70-4449-A2B2-F6D4E0C52FE0}" type="slidenum">
              <a:rPr lang="da-DK" smtClean="0"/>
              <a:pPr>
                <a:defRPr/>
              </a:pPr>
              <a:t>21</a:t>
            </a:fld>
            <a:endParaRPr lang="da-DK"/>
          </a:p>
        </p:txBody>
      </p:sp>
      <p:sp>
        <p:nvSpPr>
          <p:cNvPr id="9" name="Tekstboks 8"/>
          <p:cNvSpPr txBox="1"/>
          <p:nvPr/>
        </p:nvSpPr>
        <p:spPr>
          <a:xfrm>
            <a:off x="3476847" y="10620"/>
            <a:ext cx="2307042" cy="461665"/>
          </a:xfrm>
          <a:prstGeom prst="rect">
            <a:avLst/>
          </a:prstGeom>
          <a:noFill/>
        </p:spPr>
        <p:txBody>
          <a:bodyPr wrap="none" rtlCol="0">
            <a:spAutoFit/>
          </a:bodyPr>
          <a:lstStyle/>
          <a:p>
            <a:r>
              <a:rPr lang="da-DK" dirty="0">
                <a:solidFill>
                  <a:schemeClr val="bg1"/>
                </a:solidFill>
              </a:rPr>
              <a:t>Resultater (1/7)</a:t>
            </a:r>
          </a:p>
        </p:txBody>
      </p:sp>
      <p:pic>
        <p:nvPicPr>
          <p:cNvPr id="8" name="Picture 7"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6"/>
          <p:cNvSpPr txBox="1">
            <a:spLocks noChangeArrowheads="1"/>
          </p:cNvSpPr>
          <p:nvPr/>
        </p:nvSpPr>
        <p:spPr bwMode="auto">
          <a:xfrm>
            <a:off x="611188" y="1610417"/>
            <a:ext cx="8532812"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0" eaLnBrk="1" hangingPunct="1">
              <a:spcBef>
                <a:spcPct val="50000"/>
              </a:spcBef>
              <a:buFontTx/>
              <a:buChar char="•"/>
            </a:pPr>
            <a:r>
              <a:rPr lang="da-DK" sz="2400" b="1" dirty="0" smtClean="0"/>
              <a:t>Video med eksempel på tværprofilsmåling med flowmåleren:</a:t>
            </a:r>
          </a:p>
          <a:p>
            <a:pPr lvl="0" eaLnBrk="1" hangingPunct="1">
              <a:spcBef>
                <a:spcPct val="50000"/>
              </a:spcBef>
              <a:buFontTx/>
              <a:buChar char="•"/>
            </a:pPr>
            <a:r>
              <a:rPr lang="da-DK" sz="2400" b="1" dirty="0">
                <a:hlinkClick r:id="rId4"/>
              </a:rPr>
              <a:t>https://</a:t>
            </a:r>
            <a:r>
              <a:rPr lang="da-DK" sz="2400" b="1" dirty="0" smtClean="0">
                <a:hlinkClick r:id="rId4"/>
              </a:rPr>
              <a:t>www.youtube.com/watch?v=0s3gfwnsgPs</a:t>
            </a:r>
            <a:endParaRPr lang="da-DK" sz="2400" b="1" dirty="0" smtClean="0"/>
          </a:p>
          <a:p>
            <a:pPr lvl="0" eaLnBrk="1" hangingPunct="1">
              <a:spcBef>
                <a:spcPct val="50000"/>
              </a:spcBef>
              <a:buFontTx/>
              <a:buChar char="•"/>
            </a:pPr>
            <a:r>
              <a:rPr lang="da-DK" sz="2400" b="1" dirty="0" smtClean="0"/>
              <a:t>Video med nuværende opmålingsmetode og lidt om fremtidig opmåling:</a:t>
            </a:r>
          </a:p>
          <a:p>
            <a:pPr lvl="0" eaLnBrk="1" hangingPunct="1">
              <a:spcBef>
                <a:spcPct val="50000"/>
              </a:spcBef>
              <a:buFontTx/>
              <a:buChar char="•"/>
            </a:pPr>
            <a:r>
              <a:rPr lang="da-DK" sz="2400" b="1" dirty="0">
                <a:hlinkClick r:id="rId5"/>
              </a:rPr>
              <a:t>https://</a:t>
            </a:r>
            <a:r>
              <a:rPr lang="da-DK" sz="2400" b="1" dirty="0" smtClean="0">
                <a:hlinkClick r:id="rId5"/>
              </a:rPr>
              <a:t>www.landbrugsinfo.dk/public/9/3/b/overfladevand_baddroner_opmaling_vandlob</a:t>
            </a:r>
            <a:endParaRPr lang="da-DK" sz="2400" b="1" dirty="0" smtClean="0"/>
          </a:p>
          <a:p>
            <a:pPr lvl="0" eaLnBrk="1" hangingPunct="1">
              <a:spcBef>
                <a:spcPct val="50000"/>
              </a:spcBef>
              <a:buFontTx/>
              <a:buChar char="•"/>
            </a:pPr>
            <a:r>
              <a:rPr lang="da-DK" sz="2400" b="1" dirty="0">
                <a:solidFill>
                  <a:srgbClr val="0070C0"/>
                </a:solidFill>
              </a:rPr>
              <a:t>V</a:t>
            </a:r>
            <a:r>
              <a:rPr lang="da-DK" sz="2400" b="1" dirty="0" smtClean="0">
                <a:solidFill>
                  <a:srgbClr val="0070C0"/>
                </a:solidFill>
              </a:rPr>
              <a:t>ideo med opmåling af vandløb med ultralyd fra en båd, men ud fra lidt de samme principper:</a:t>
            </a:r>
            <a:endParaRPr lang="da-DK" sz="2400" b="1" dirty="0">
              <a:solidFill>
                <a:srgbClr val="0070C0"/>
              </a:solidFill>
            </a:endParaRPr>
          </a:p>
          <a:p>
            <a:pPr eaLnBrk="1" hangingPunct="1">
              <a:spcBef>
                <a:spcPct val="50000"/>
              </a:spcBef>
              <a:buFontTx/>
              <a:buChar char="•"/>
            </a:pPr>
            <a:r>
              <a:rPr lang="da-DK" sz="2400" b="1" dirty="0" smtClean="0"/>
              <a:t> </a:t>
            </a:r>
            <a:r>
              <a:rPr lang="da-DK" sz="2400" b="1" dirty="0">
                <a:hlinkClick r:id="rId6"/>
              </a:rPr>
              <a:t>https://</a:t>
            </a:r>
            <a:r>
              <a:rPr lang="da-DK" sz="2400" b="1" dirty="0" smtClean="0">
                <a:hlinkClick r:id="rId6"/>
              </a:rPr>
              <a:t>www.tv2ostjylland.dk/miljo/steen-har-opfundet-ny-effektiv-metode-i-kampen-mod-oversvommelser</a:t>
            </a:r>
            <a:endParaRPr lang="da-DK" sz="2400" b="1" dirty="0" smtClean="0"/>
          </a:p>
          <a:p>
            <a:pPr eaLnBrk="1" hangingPunct="1">
              <a:spcBef>
                <a:spcPct val="50000"/>
              </a:spcBef>
              <a:buNone/>
            </a:pPr>
            <a:r>
              <a:rPr lang="da-DK" sz="2400" b="1" dirty="0" smtClean="0"/>
              <a:t> </a:t>
            </a:r>
            <a:endParaRPr lang="da-DK" sz="2400" b="1" dirty="0">
              <a:solidFill>
                <a:srgbClr val="FF0000"/>
              </a:solidFill>
            </a:endParaRPr>
          </a:p>
        </p:txBody>
      </p:sp>
    </p:spTree>
    <p:extLst>
      <p:ext uri="{BB962C8B-B14F-4D97-AF65-F5344CB8AC3E}">
        <p14:creationId xmlns:p14="http://schemas.microsoft.com/office/powerpoint/2010/main" val="25386190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Principsag Landbrug &amp; Fødevarer</a:t>
            </a:r>
            <a:endParaRPr lang="da-DK"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ktangel 2"/>
          <p:cNvSpPr/>
          <p:nvPr/>
        </p:nvSpPr>
        <p:spPr>
          <a:xfrm>
            <a:off x="971600" y="5908679"/>
            <a:ext cx="7893508" cy="615553"/>
          </a:xfrm>
          <a:prstGeom prst="rect">
            <a:avLst/>
          </a:prstGeom>
        </p:spPr>
        <p:txBody>
          <a:bodyPr wrap="none">
            <a:spAutoFit/>
          </a:bodyPr>
          <a:lstStyle/>
          <a:p>
            <a:r>
              <a:rPr lang="da-DK" dirty="0"/>
              <a:t>L&amp;F nyhedsbrev uge 7</a:t>
            </a:r>
            <a:r>
              <a:rPr lang="da-DK" dirty="0" smtClean="0"/>
              <a:t>:</a:t>
            </a:r>
          </a:p>
          <a:p>
            <a:r>
              <a:rPr lang="da-DK" sz="800" dirty="0" smtClean="0"/>
              <a:t> </a:t>
            </a:r>
            <a:r>
              <a:rPr lang="da-DK" sz="800" dirty="0">
                <a:hlinkClick r:id="rId4"/>
              </a:rPr>
              <a:t>https://lf.dk/for-medlemmer/p-nyhedsbrev/2023/uge-7/tinglev-mose-dom-er-kaempesejr-for-landbruget?%</a:t>
            </a:r>
            <a:r>
              <a:rPr lang="da-DK" sz="800" dirty="0" smtClean="0">
                <a:hlinkClick r:id="rId4"/>
              </a:rPr>
              <a:t>20utm_source=newsletter&amp;utm_medium=email&amp;utm_campaign=NytfraLF</a:t>
            </a:r>
            <a:endParaRPr lang="da-DK" sz="800" dirty="0" smtClean="0"/>
          </a:p>
          <a:p>
            <a:endParaRPr lang="da-DK" sz="800" dirty="0"/>
          </a:p>
        </p:txBody>
      </p:sp>
      <p:sp>
        <p:nvSpPr>
          <p:cNvPr id="5" name="Pladsholder til diasnummer 4"/>
          <p:cNvSpPr>
            <a:spLocks noGrp="1"/>
          </p:cNvSpPr>
          <p:nvPr>
            <p:ph type="sldNum" sz="quarter" idx="12"/>
          </p:nvPr>
        </p:nvSpPr>
        <p:spPr/>
        <p:txBody>
          <a:bodyPr/>
          <a:lstStyle/>
          <a:p>
            <a:fld id="{488D8B06-A19F-4F6A-BCDA-5D46154650FA}" type="slidenum">
              <a:rPr lang="da-DK" smtClean="0"/>
              <a:pPr/>
              <a:t>22</a:t>
            </a:fld>
            <a:endParaRPr lang="da-DK"/>
          </a:p>
        </p:txBody>
      </p:sp>
      <p:pic>
        <p:nvPicPr>
          <p:cNvPr id="8" name="Billede 7"/>
          <p:cNvPicPr/>
          <p:nvPr/>
        </p:nvPicPr>
        <p:blipFill rotWithShape="1">
          <a:blip r:embed="rId5"/>
          <a:srcRect l="26758" t="25705" r="29186" b="5171"/>
          <a:stretch/>
        </p:blipFill>
        <p:spPr bwMode="auto">
          <a:xfrm>
            <a:off x="971600" y="1484784"/>
            <a:ext cx="6192687" cy="42484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45206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Hjemmesiden</a:t>
            </a:r>
            <a:endParaRPr lang="da-DK"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7"/>
          <p:cNvSpPr/>
          <p:nvPr/>
        </p:nvSpPr>
        <p:spPr>
          <a:xfrm>
            <a:off x="251520" y="6324241"/>
            <a:ext cx="2803075" cy="530915"/>
          </a:xfrm>
          <a:prstGeom prst="rect">
            <a:avLst/>
          </a:prstGeom>
        </p:spPr>
        <p:txBody>
          <a:bodyPr wrap="none">
            <a:spAutoFit/>
          </a:bodyPr>
          <a:lstStyle/>
          <a:p>
            <a:r>
              <a:rPr lang="da-DK" dirty="0">
                <a:hlinkClick r:id="rId4"/>
              </a:rPr>
              <a:t>https://danskevandloeb.dk</a:t>
            </a:r>
            <a:r>
              <a:rPr lang="da-DK" dirty="0" smtClean="0">
                <a:hlinkClick r:id="rId4"/>
              </a:rPr>
              <a:t>/</a:t>
            </a:r>
            <a:endParaRPr lang="da-DK" dirty="0" smtClean="0"/>
          </a:p>
          <a:p>
            <a:endParaRPr lang="da-DK" sz="1050" dirty="0"/>
          </a:p>
        </p:txBody>
      </p:sp>
      <p:sp>
        <p:nvSpPr>
          <p:cNvPr id="5" name="Pladsholder til diasnummer 4"/>
          <p:cNvSpPr>
            <a:spLocks noGrp="1"/>
          </p:cNvSpPr>
          <p:nvPr>
            <p:ph type="sldNum" sz="quarter" idx="12"/>
          </p:nvPr>
        </p:nvSpPr>
        <p:spPr/>
        <p:txBody>
          <a:bodyPr/>
          <a:lstStyle/>
          <a:p>
            <a:fld id="{488D8B06-A19F-4F6A-BCDA-5D46154650FA}" type="slidenum">
              <a:rPr lang="da-DK" smtClean="0"/>
              <a:pPr/>
              <a:t>23</a:t>
            </a:fld>
            <a:endParaRPr lang="da-DK"/>
          </a:p>
        </p:txBody>
      </p:sp>
      <p:pic>
        <p:nvPicPr>
          <p:cNvPr id="409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9722" t="6043" r="12270" b="6250"/>
          <a:stretch/>
        </p:blipFill>
        <p:spPr bwMode="auto">
          <a:xfrm>
            <a:off x="0" y="1135212"/>
            <a:ext cx="9144000" cy="5189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16800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155575"/>
            <a:ext cx="20161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da-DK" altLang="da-DK" sz="4400" dirty="0" smtClean="0"/>
              <a:t>Følg os på Facebook</a:t>
            </a:r>
            <a:endParaRPr lang="da-DK" altLang="da-DK" sz="4400" dirty="0"/>
          </a:p>
        </p:txBody>
      </p:sp>
      <p:sp>
        <p:nvSpPr>
          <p:cNvPr id="2" name="Pladsholder til diasnummer 1"/>
          <p:cNvSpPr>
            <a:spLocks noGrp="1"/>
          </p:cNvSpPr>
          <p:nvPr>
            <p:ph type="sldNum" sz="quarter" idx="12"/>
          </p:nvPr>
        </p:nvSpPr>
        <p:spPr/>
        <p:txBody>
          <a:bodyPr/>
          <a:lstStyle/>
          <a:p>
            <a:fld id="{488D8B06-A19F-4F6A-BCDA-5D46154650FA}" type="slidenum">
              <a:rPr lang="da-DK" smtClean="0"/>
              <a:pPr/>
              <a:t>24</a:t>
            </a:fld>
            <a:endParaRPr lang="da-DK"/>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7862" t="33542" r="6178" b="43542"/>
          <a:stretch/>
        </p:blipFill>
        <p:spPr bwMode="auto">
          <a:xfrm>
            <a:off x="119274" y="1196752"/>
            <a:ext cx="8905451" cy="3190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ktangel 2"/>
          <p:cNvSpPr/>
          <p:nvPr/>
        </p:nvSpPr>
        <p:spPr>
          <a:xfrm>
            <a:off x="119274" y="4581128"/>
            <a:ext cx="8845339" cy="2554545"/>
          </a:xfrm>
          <a:prstGeom prst="rect">
            <a:avLst/>
          </a:prstGeom>
        </p:spPr>
        <p:txBody>
          <a:bodyPr wrap="square">
            <a:spAutoFit/>
          </a:bodyPr>
          <a:lstStyle/>
          <a:p>
            <a:r>
              <a:rPr lang="da-DK" sz="3200" dirty="0" smtClean="0"/>
              <a:t>Vi søger billeder af oversvømmelser. Skriv til: </a:t>
            </a:r>
            <a:r>
              <a:rPr lang="da-DK" sz="3200" dirty="0" smtClean="0">
                <a:hlinkClick r:id="rId5"/>
              </a:rPr>
              <a:t>dvserpaavandskader@gmail.com</a:t>
            </a:r>
            <a:endParaRPr lang="da-DK" sz="3200" dirty="0" smtClean="0"/>
          </a:p>
          <a:p>
            <a:r>
              <a:rPr lang="da-DK" sz="3200" dirty="0" smtClean="0"/>
              <a:t>Få vores nyhedsbrev direkte ved tilmelding på:</a:t>
            </a:r>
          </a:p>
          <a:p>
            <a:r>
              <a:rPr lang="da-DK" sz="3200" dirty="0" smtClean="0">
                <a:hlinkClick r:id="rId6"/>
              </a:rPr>
              <a:t>dvnyhedsbrev@gmail.com</a:t>
            </a:r>
            <a:endParaRPr lang="da-DK" sz="3200" dirty="0" smtClean="0"/>
          </a:p>
          <a:p>
            <a:endParaRPr lang="da-DK" sz="3200" dirty="0"/>
          </a:p>
        </p:txBody>
      </p:sp>
    </p:spTree>
    <p:extLst>
      <p:ext uri="{BB962C8B-B14F-4D97-AF65-F5344CB8AC3E}">
        <p14:creationId xmlns:p14="http://schemas.microsoft.com/office/powerpoint/2010/main" val="32471617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5" y="155510"/>
            <a:ext cx="2016125" cy="43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p:cNvGraphicFramePr>
            <a:graphicFrameLocks/>
          </p:cNvGraphicFramePr>
          <p:nvPr>
            <p:extLst>
              <p:ext uri="{D42A27DB-BD31-4B8C-83A1-F6EECF244321}">
                <p14:modId xmlns:p14="http://schemas.microsoft.com/office/powerpoint/2010/main" val="3081925146"/>
              </p:ext>
            </p:extLst>
          </p:nvPr>
        </p:nvGraphicFramePr>
        <p:xfrm>
          <a:off x="1619672" y="2079624"/>
          <a:ext cx="6192688" cy="4301704"/>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a-DK" dirty="0" smtClean="0"/>
              <a:t>7. Regionsvalg af bestyrelsesmedlemmer/suppleanter</a:t>
            </a:r>
            <a:endParaRPr lang="da-DK" dirty="0"/>
          </a:p>
        </p:txBody>
      </p:sp>
      <p:sp>
        <p:nvSpPr>
          <p:cNvPr id="6" name="Text Box 6"/>
          <p:cNvSpPr txBox="1">
            <a:spLocks noChangeArrowheads="1"/>
          </p:cNvSpPr>
          <p:nvPr/>
        </p:nvSpPr>
        <p:spPr bwMode="auto">
          <a:xfrm>
            <a:off x="447472" y="1196752"/>
            <a:ext cx="8208912" cy="5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da-DK" altLang="da-DK" sz="2800" b="1" dirty="0" smtClean="0">
                <a:latin typeface="Courier New" pitchFamily="49" charset="0"/>
              </a:rPr>
              <a:t>Dansk regionsstruktur med hovedstaden og Sjælland i samme region</a:t>
            </a:r>
          </a:p>
          <a:p>
            <a:r>
              <a:rPr lang="da-DK" altLang="da-DK" sz="2800" b="1" dirty="0" smtClean="0">
                <a:latin typeface="Courier New" pitchFamily="49" charset="0"/>
              </a:rPr>
              <a:t>Fra hver region udpeges 1 fra landbruget og 1 fra grundejere</a:t>
            </a:r>
          </a:p>
          <a:p>
            <a:r>
              <a:rPr lang="da-DK" altLang="da-DK" sz="2800" b="1" dirty="0" smtClean="0">
                <a:latin typeface="Courier New" pitchFamily="49" charset="0"/>
              </a:rPr>
              <a:t>Derudover vælges et bestyrelsesmedlem og en suppleant fra hver region ved simpelt stemmeflertal på GF</a:t>
            </a:r>
          </a:p>
          <a:p>
            <a:r>
              <a:rPr lang="da-DK" altLang="da-DK" sz="2800" b="1" dirty="0" smtClean="0">
                <a:latin typeface="Courier New" pitchFamily="49" charset="0"/>
              </a:rPr>
              <a:t>Enhver tilstedeværende person fra medlemslav kan stemme</a:t>
            </a:r>
          </a:p>
          <a:p>
            <a:r>
              <a:rPr lang="da-DK" altLang="da-DK" sz="2800" b="1" dirty="0" smtClean="0">
                <a:latin typeface="Courier New" pitchFamily="49" charset="0"/>
              </a:rPr>
              <a:t>Der kan kun stemmes ved personligt fremmøde</a:t>
            </a:r>
          </a:p>
          <a:p>
            <a:endParaRPr lang="da-DK" altLang="da-DK" sz="2400" b="1" dirty="0">
              <a:latin typeface="Courier New" pitchFamily="49" charset="0"/>
            </a:endParaRPr>
          </a:p>
        </p:txBody>
      </p:sp>
      <p:sp>
        <p:nvSpPr>
          <p:cNvPr id="2" name="Pladsholder til diasnummer 1"/>
          <p:cNvSpPr>
            <a:spLocks noGrp="1"/>
          </p:cNvSpPr>
          <p:nvPr>
            <p:ph type="sldNum" sz="quarter" idx="12"/>
          </p:nvPr>
        </p:nvSpPr>
        <p:spPr/>
        <p:txBody>
          <a:bodyPr/>
          <a:lstStyle/>
          <a:p>
            <a:fld id="{488D8B06-A19F-4F6A-BCDA-5D46154650FA}" type="slidenum">
              <a:rPr lang="da-DK" smtClean="0"/>
              <a:pPr/>
              <a:t>25</a:t>
            </a:fld>
            <a:endParaRPr lang="da-DK"/>
          </a:p>
        </p:txBody>
      </p:sp>
    </p:spTree>
    <p:extLst>
      <p:ext uri="{BB962C8B-B14F-4D97-AF65-F5344CB8AC3E}">
        <p14:creationId xmlns:p14="http://schemas.microsoft.com/office/powerpoint/2010/main" val="38804311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5" y="155510"/>
            <a:ext cx="2016125" cy="43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p:cNvGraphicFramePr>
            <a:graphicFrameLocks/>
          </p:cNvGraphicFramePr>
          <p:nvPr>
            <p:extLst>
              <p:ext uri="{D42A27DB-BD31-4B8C-83A1-F6EECF244321}">
                <p14:modId xmlns:p14="http://schemas.microsoft.com/office/powerpoint/2010/main" val="3754809751"/>
              </p:ext>
            </p:extLst>
          </p:nvPr>
        </p:nvGraphicFramePr>
        <p:xfrm>
          <a:off x="1619672" y="2079624"/>
          <a:ext cx="6192688" cy="4301704"/>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a-DK" dirty="0" smtClean="0"/>
              <a:t>7. Regionsvalg af bestyrelsesmedlemmer/suppleanter</a:t>
            </a:r>
            <a:endParaRPr lang="da-DK" dirty="0"/>
          </a:p>
        </p:txBody>
      </p:sp>
      <p:sp>
        <p:nvSpPr>
          <p:cNvPr id="6" name="Text Box 6"/>
          <p:cNvSpPr txBox="1">
            <a:spLocks noChangeArrowheads="1"/>
          </p:cNvSpPr>
          <p:nvPr/>
        </p:nvSpPr>
        <p:spPr bwMode="auto">
          <a:xfrm>
            <a:off x="447472" y="1196752"/>
            <a:ext cx="8208912"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da-DK" altLang="da-DK" sz="2600" b="1" dirty="0" smtClean="0">
                <a:latin typeface="Courier New" pitchFamily="49" charset="0"/>
              </a:rPr>
              <a:t>Nuværende sammensætning:</a:t>
            </a:r>
          </a:p>
          <a:p>
            <a:r>
              <a:rPr lang="da-DK" altLang="da-DK" sz="2600" b="1" dirty="0" smtClean="0">
                <a:latin typeface="Courier New" pitchFamily="49" charset="0"/>
              </a:rPr>
              <a:t>Nordjylland: Lars </a:t>
            </a:r>
            <a:r>
              <a:rPr lang="da-DK" altLang="da-DK" sz="2600" b="1" dirty="0" err="1" smtClean="0">
                <a:latin typeface="Courier New" pitchFamily="49" charset="0"/>
              </a:rPr>
              <a:t>Mellemkjær</a:t>
            </a:r>
            <a:r>
              <a:rPr lang="da-DK" altLang="da-DK" sz="2600" b="1" dirty="0" smtClean="0">
                <a:latin typeface="Courier New" pitchFamily="49" charset="0"/>
              </a:rPr>
              <a:t>(L), Lars Olsen(L), Mogens Christensen(G), Niels Møller(L)</a:t>
            </a:r>
          </a:p>
          <a:p>
            <a:r>
              <a:rPr lang="da-DK" altLang="da-DK" sz="2600" b="1" dirty="0" smtClean="0">
                <a:latin typeface="Courier New" pitchFamily="49" charset="0"/>
              </a:rPr>
              <a:t>Midtjylland: Dick </a:t>
            </a:r>
            <a:r>
              <a:rPr lang="da-DK" altLang="da-DK" sz="2600" b="1" dirty="0" err="1" smtClean="0">
                <a:latin typeface="Courier New" pitchFamily="49" charset="0"/>
              </a:rPr>
              <a:t>Millenaar</a:t>
            </a:r>
            <a:r>
              <a:rPr lang="da-DK" altLang="da-DK" sz="2600" b="1" dirty="0" smtClean="0">
                <a:latin typeface="Courier New" pitchFamily="49" charset="0"/>
              </a:rPr>
              <a:t>(L), Lars Bo Nielsen(G), Hans de Neergaard (L</a:t>
            </a:r>
            <a:r>
              <a:rPr lang="da-DK" altLang="da-DK" sz="2600" b="1" dirty="0">
                <a:latin typeface="Courier New" pitchFamily="49" charset="0"/>
              </a:rPr>
              <a:t>), </a:t>
            </a:r>
            <a:r>
              <a:rPr lang="da-DK" altLang="da-DK" sz="2600" b="1" dirty="0" smtClean="0">
                <a:latin typeface="Courier New" pitchFamily="49" charset="0"/>
              </a:rPr>
              <a:t>Steen Rasmussen(L</a:t>
            </a:r>
            <a:r>
              <a:rPr lang="da-DK" altLang="da-DK" sz="2600" b="1" dirty="0">
                <a:latin typeface="Courier New" pitchFamily="49" charset="0"/>
              </a:rPr>
              <a:t>) </a:t>
            </a:r>
            <a:endParaRPr lang="da-DK" altLang="da-DK" sz="2600" b="1" dirty="0" smtClean="0">
              <a:latin typeface="Courier New" pitchFamily="49" charset="0"/>
            </a:endParaRPr>
          </a:p>
          <a:p>
            <a:r>
              <a:rPr lang="da-DK" altLang="da-DK" sz="2600" b="1" dirty="0" smtClean="0">
                <a:latin typeface="Courier New" pitchFamily="49" charset="0"/>
              </a:rPr>
              <a:t>Syddanmark: Sabine Schulze-Lorenzen(G),</a:t>
            </a:r>
            <a:endParaRPr lang="da-DK" altLang="da-DK" sz="2600" b="1" dirty="0">
              <a:latin typeface="Courier New" pitchFamily="49" charset="0"/>
            </a:endParaRPr>
          </a:p>
          <a:p>
            <a:pPr>
              <a:buNone/>
            </a:pPr>
            <a:r>
              <a:rPr lang="da-DK" altLang="da-DK" sz="2600" b="1" dirty="0" smtClean="0">
                <a:latin typeface="Courier New" pitchFamily="49" charset="0"/>
              </a:rPr>
              <a:t>Jesper Haarslev(G), Poul B. Christensen (L), </a:t>
            </a:r>
            <a:r>
              <a:rPr lang="da-DK" altLang="da-DK" sz="2600" b="1" dirty="0" err="1" smtClean="0">
                <a:latin typeface="Courier New" pitchFamily="49" charset="0"/>
              </a:rPr>
              <a:t>Svend-Aage</a:t>
            </a:r>
            <a:r>
              <a:rPr lang="da-DK" altLang="da-DK" sz="2600" b="1" dirty="0" smtClean="0">
                <a:latin typeface="Courier New" pitchFamily="49" charset="0"/>
              </a:rPr>
              <a:t> Stenholdt(L)</a:t>
            </a:r>
          </a:p>
          <a:p>
            <a:r>
              <a:rPr lang="da-DK" altLang="da-DK" sz="2600" b="1" dirty="0" smtClean="0">
                <a:latin typeface="Courier New" pitchFamily="49" charset="0"/>
              </a:rPr>
              <a:t>Sjælland: Helge Danneskiold-Samsøe(L), Lars </a:t>
            </a:r>
            <a:r>
              <a:rPr lang="da-DK" altLang="da-DK" sz="2600" b="1" dirty="0" err="1" smtClean="0">
                <a:latin typeface="Courier New" pitchFamily="49" charset="0"/>
              </a:rPr>
              <a:t>Egedal</a:t>
            </a:r>
            <a:r>
              <a:rPr lang="da-DK" altLang="da-DK" sz="2600" b="1" dirty="0" smtClean="0">
                <a:latin typeface="Courier New" pitchFamily="49" charset="0"/>
              </a:rPr>
              <a:t> (L), Knud Erich </a:t>
            </a:r>
            <a:r>
              <a:rPr lang="da-DK" altLang="da-DK" sz="2600" b="1" dirty="0" err="1" smtClean="0">
                <a:latin typeface="Courier New" pitchFamily="49" charset="0"/>
              </a:rPr>
              <a:t>Thonke</a:t>
            </a:r>
            <a:r>
              <a:rPr lang="da-DK" altLang="da-DK" sz="2600" b="1" dirty="0" smtClean="0">
                <a:latin typeface="Courier New" pitchFamily="49" charset="0"/>
              </a:rPr>
              <a:t>(G), Jørgen Dalgaard(L)</a:t>
            </a:r>
            <a:endParaRPr lang="da-DK" altLang="da-DK" sz="2600" b="1" dirty="0">
              <a:latin typeface="Courier New" pitchFamily="49" charset="0"/>
            </a:endParaRPr>
          </a:p>
        </p:txBody>
      </p:sp>
      <p:sp>
        <p:nvSpPr>
          <p:cNvPr id="2" name="Pladsholder til diasnummer 1"/>
          <p:cNvSpPr>
            <a:spLocks noGrp="1"/>
          </p:cNvSpPr>
          <p:nvPr>
            <p:ph type="sldNum" sz="quarter" idx="12"/>
          </p:nvPr>
        </p:nvSpPr>
        <p:spPr/>
        <p:txBody>
          <a:bodyPr/>
          <a:lstStyle/>
          <a:p>
            <a:fld id="{488D8B06-A19F-4F6A-BCDA-5D46154650FA}" type="slidenum">
              <a:rPr lang="da-DK" smtClean="0"/>
              <a:pPr/>
              <a:t>26</a:t>
            </a:fld>
            <a:endParaRPr lang="da-DK"/>
          </a:p>
        </p:txBody>
      </p:sp>
    </p:spTree>
    <p:extLst>
      <p:ext uri="{BB962C8B-B14F-4D97-AF65-F5344CB8AC3E}">
        <p14:creationId xmlns:p14="http://schemas.microsoft.com/office/powerpoint/2010/main" val="16672195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5" y="155510"/>
            <a:ext cx="2016125" cy="43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447472" y="1196752"/>
            <a:ext cx="8208912" cy="497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da-DK" altLang="da-DK" sz="2600" b="1" dirty="0" smtClean="0">
                <a:latin typeface="Courier New" pitchFamily="49" charset="0"/>
              </a:rPr>
              <a:t>Følgende er på valg og genopstiller:</a:t>
            </a:r>
          </a:p>
          <a:p>
            <a:r>
              <a:rPr lang="da-DK" altLang="da-DK" sz="2600" b="1" dirty="0" smtClean="0">
                <a:latin typeface="Courier New" pitchFamily="49" charset="0"/>
              </a:rPr>
              <a:t>Nordjylland: Niels Møller(L)</a:t>
            </a:r>
          </a:p>
          <a:p>
            <a:r>
              <a:rPr lang="da-DK" altLang="da-DK" sz="2600" b="1" dirty="0" smtClean="0">
                <a:latin typeface="Courier New" pitchFamily="49" charset="0"/>
              </a:rPr>
              <a:t>Midtjylland: Steen Rasmussen(L) </a:t>
            </a:r>
          </a:p>
          <a:p>
            <a:r>
              <a:rPr lang="da-DK" altLang="da-DK" sz="2600" b="1" dirty="0" smtClean="0">
                <a:latin typeface="Courier New" pitchFamily="49" charset="0"/>
              </a:rPr>
              <a:t>Syddanmark: </a:t>
            </a:r>
            <a:r>
              <a:rPr lang="da-DK" altLang="da-DK" sz="2600" b="1" dirty="0" err="1" smtClean="0">
                <a:latin typeface="Courier New" pitchFamily="49" charset="0"/>
              </a:rPr>
              <a:t>Svend-Aage</a:t>
            </a:r>
            <a:r>
              <a:rPr lang="da-DK" altLang="da-DK" sz="2600" b="1" dirty="0" smtClean="0">
                <a:latin typeface="Courier New" pitchFamily="49" charset="0"/>
              </a:rPr>
              <a:t> Stenholdt(L)</a:t>
            </a:r>
          </a:p>
          <a:p>
            <a:r>
              <a:rPr lang="da-DK" altLang="da-DK" sz="2600" b="1" dirty="0" smtClean="0">
                <a:latin typeface="Courier New" pitchFamily="49" charset="0"/>
              </a:rPr>
              <a:t>Sjælland: Lars </a:t>
            </a:r>
            <a:r>
              <a:rPr lang="da-DK" altLang="da-DK" sz="2600" b="1" dirty="0" err="1" smtClean="0">
                <a:latin typeface="Courier New" pitchFamily="49" charset="0"/>
              </a:rPr>
              <a:t>Egedal</a:t>
            </a:r>
            <a:r>
              <a:rPr lang="da-DK" altLang="da-DK" sz="2600" b="1" dirty="0" smtClean="0">
                <a:latin typeface="Courier New" pitchFamily="49" charset="0"/>
              </a:rPr>
              <a:t>(L) og Helge Danneskiold-Samsøe</a:t>
            </a:r>
          </a:p>
          <a:p>
            <a:r>
              <a:rPr lang="da-DK" altLang="da-DK" sz="2600" b="1" dirty="0" smtClean="0">
                <a:latin typeface="Courier New" pitchFamily="49" charset="0"/>
              </a:rPr>
              <a:t>Følgende genopstiller ej:</a:t>
            </a:r>
          </a:p>
          <a:p>
            <a:r>
              <a:rPr lang="da-DK" altLang="da-DK" sz="2600" b="1" dirty="0" smtClean="0">
                <a:latin typeface="Courier New" pitchFamily="49" charset="0"/>
              </a:rPr>
              <a:t> Lars </a:t>
            </a:r>
            <a:r>
              <a:rPr lang="da-DK" altLang="da-DK" sz="2600" b="1" dirty="0" err="1" smtClean="0">
                <a:latin typeface="Courier New" pitchFamily="49" charset="0"/>
              </a:rPr>
              <a:t>Mellemkjær</a:t>
            </a:r>
            <a:r>
              <a:rPr lang="da-DK" altLang="da-DK" sz="2600" b="1" dirty="0">
                <a:latin typeface="Courier New" pitchFamily="49" charset="0"/>
              </a:rPr>
              <a:t>(L), Mogens Christensen(G</a:t>
            </a:r>
            <a:r>
              <a:rPr lang="da-DK" altLang="da-DK" sz="2600" b="1" dirty="0" smtClean="0">
                <a:latin typeface="Courier New" pitchFamily="49" charset="0"/>
              </a:rPr>
              <a:t>),</a:t>
            </a:r>
            <a:r>
              <a:rPr lang="da-DK" altLang="da-DK" sz="2600" b="1" dirty="0">
                <a:latin typeface="Courier New" pitchFamily="49" charset="0"/>
              </a:rPr>
              <a:t> Lars Bo Nielsen (G), </a:t>
            </a:r>
            <a:r>
              <a:rPr lang="da-DK" altLang="da-DK" sz="2600" b="1" dirty="0" smtClean="0">
                <a:latin typeface="Courier New" pitchFamily="49" charset="0"/>
              </a:rPr>
              <a:t>Sabine </a:t>
            </a:r>
            <a:r>
              <a:rPr lang="da-DK" altLang="da-DK" sz="2600" b="1" dirty="0">
                <a:latin typeface="Courier New" pitchFamily="49" charset="0"/>
              </a:rPr>
              <a:t>S</a:t>
            </a:r>
            <a:r>
              <a:rPr lang="da-DK" altLang="da-DK" sz="2600" b="1" dirty="0" smtClean="0">
                <a:latin typeface="Courier New" pitchFamily="49" charset="0"/>
              </a:rPr>
              <a:t>chulze-Lorenzen (G)og </a:t>
            </a:r>
            <a:r>
              <a:rPr lang="da-DK" altLang="da-DK" sz="2600" b="1" dirty="0">
                <a:latin typeface="Courier New" pitchFamily="49" charset="0"/>
              </a:rPr>
              <a:t>Dick </a:t>
            </a:r>
            <a:r>
              <a:rPr lang="da-DK" altLang="da-DK" sz="2600" b="1" dirty="0" err="1">
                <a:latin typeface="Courier New" pitchFamily="49" charset="0"/>
              </a:rPr>
              <a:t>Millenaar</a:t>
            </a:r>
            <a:r>
              <a:rPr lang="da-DK" altLang="da-DK" sz="2600" b="1" dirty="0">
                <a:latin typeface="Courier New" pitchFamily="49" charset="0"/>
              </a:rPr>
              <a:t>(L) </a:t>
            </a:r>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a-DK" dirty="0" smtClean="0"/>
              <a:t>7. Regionsvalg af bestyrelsesmedlemmer/suppleanter</a:t>
            </a:r>
            <a:endParaRPr lang="da-DK" dirty="0"/>
          </a:p>
        </p:txBody>
      </p:sp>
      <p:sp>
        <p:nvSpPr>
          <p:cNvPr id="2" name="Pladsholder til diasnummer 1"/>
          <p:cNvSpPr>
            <a:spLocks noGrp="1"/>
          </p:cNvSpPr>
          <p:nvPr>
            <p:ph type="sldNum" sz="quarter" idx="12"/>
          </p:nvPr>
        </p:nvSpPr>
        <p:spPr/>
        <p:txBody>
          <a:bodyPr/>
          <a:lstStyle/>
          <a:p>
            <a:fld id="{488D8B06-A19F-4F6A-BCDA-5D46154650FA}" type="slidenum">
              <a:rPr lang="da-DK" smtClean="0"/>
              <a:pPr/>
              <a:t>27</a:t>
            </a:fld>
            <a:endParaRPr lang="da-DK"/>
          </a:p>
        </p:txBody>
      </p:sp>
    </p:spTree>
    <p:extLst>
      <p:ext uri="{BB962C8B-B14F-4D97-AF65-F5344CB8AC3E}">
        <p14:creationId xmlns:p14="http://schemas.microsoft.com/office/powerpoint/2010/main" val="16705645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5" y="155510"/>
            <a:ext cx="2016125" cy="43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447472" y="1196752"/>
            <a:ext cx="8208912"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da-DK" altLang="da-DK" sz="2600" b="1" dirty="0" smtClean="0">
                <a:latin typeface="Courier New" pitchFamily="49" charset="0"/>
              </a:rPr>
              <a:t>Nordjylland: Som afløser for </a:t>
            </a:r>
            <a:r>
              <a:rPr lang="da-DK" altLang="da-DK" sz="2600" b="1" dirty="0">
                <a:latin typeface="Courier New" pitchFamily="49" charset="0"/>
              </a:rPr>
              <a:t>Lars </a:t>
            </a:r>
            <a:r>
              <a:rPr lang="da-DK" altLang="da-DK" sz="2600" b="1" dirty="0" err="1" smtClean="0">
                <a:latin typeface="Courier New" pitchFamily="49" charset="0"/>
              </a:rPr>
              <a:t>Mellemkjær</a:t>
            </a:r>
            <a:r>
              <a:rPr lang="da-DK" altLang="da-DK" sz="2600" b="1" smtClean="0">
                <a:latin typeface="Courier New" pitchFamily="49" charset="0"/>
              </a:rPr>
              <a:t>(L)</a:t>
            </a:r>
            <a:r>
              <a:rPr lang="da-DK" altLang="da-DK" sz="2600" b="1" err="1" smtClean="0">
                <a:latin typeface="Courier New" pitchFamily="49" charset="0"/>
              </a:rPr>
              <a:t>foreslås</a:t>
            </a:r>
            <a:r>
              <a:rPr lang="da-DK" altLang="da-DK" sz="2600" b="1" smtClean="0">
                <a:latin typeface="Courier New" pitchFamily="49" charset="0"/>
              </a:rPr>
              <a:t>: Lars Peter Boel(L) </a:t>
            </a:r>
            <a:endParaRPr lang="da-DK" altLang="da-DK" sz="2600" b="1" dirty="0" smtClean="0">
              <a:latin typeface="Courier New" pitchFamily="49" charset="0"/>
            </a:endParaRPr>
          </a:p>
          <a:p>
            <a:r>
              <a:rPr lang="da-DK" altLang="da-DK" sz="2600" b="1" dirty="0">
                <a:latin typeface="Courier New" pitchFamily="49" charset="0"/>
              </a:rPr>
              <a:t>Som afløser for </a:t>
            </a:r>
            <a:r>
              <a:rPr lang="da-DK" altLang="da-DK" sz="2600" b="1" dirty="0" smtClean="0">
                <a:latin typeface="Courier New" pitchFamily="49" charset="0"/>
              </a:rPr>
              <a:t>Mogens Christensen(G)foreslås:</a:t>
            </a:r>
          </a:p>
          <a:p>
            <a:r>
              <a:rPr lang="da-DK" altLang="da-DK" sz="2600" b="1" dirty="0">
                <a:latin typeface="Courier New" pitchFamily="49" charset="0"/>
              </a:rPr>
              <a:t>Midtjylland</a:t>
            </a:r>
            <a:r>
              <a:rPr lang="da-DK" altLang="da-DK" sz="2600" b="1" dirty="0" smtClean="0">
                <a:latin typeface="Courier New" pitchFamily="49" charset="0"/>
              </a:rPr>
              <a:t>: Som </a:t>
            </a:r>
            <a:r>
              <a:rPr lang="da-DK" altLang="da-DK" sz="2600" b="1" dirty="0">
                <a:latin typeface="Courier New" pitchFamily="49" charset="0"/>
              </a:rPr>
              <a:t>afløser for Lars Bo </a:t>
            </a:r>
            <a:r>
              <a:rPr lang="da-DK" altLang="da-DK" sz="2600" b="1" dirty="0" smtClean="0">
                <a:latin typeface="Courier New" pitchFamily="49" charset="0"/>
              </a:rPr>
              <a:t>Nielsen(G)foreslås: Torben Pedersen (G)</a:t>
            </a:r>
          </a:p>
          <a:p>
            <a:r>
              <a:rPr lang="da-DK" altLang="da-DK" sz="2600" b="1" dirty="0">
                <a:latin typeface="Courier New" pitchFamily="49" charset="0"/>
              </a:rPr>
              <a:t>Som afløser for Dick </a:t>
            </a:r>
            <a:r>
              <a:rPr lang="da-DK" altLang="da-DK" sz="2600" b="1" dirty="0" err="1">
                <a:latin typeface="Courier New" pitchFamily="49" charset="0"/>
              </a:rPr>
              <a:t>Millenaar</a:t>
            </a:r>
            <a:r>
              <a:rPr lang="da-DK" altLang="da-DK" sz="2600" b="1" dirty="0">
                <a:latin typeface="Courier New" pitchFamily="49" charset="0"/>
              </a:rPr>
              <a:t>(L) </a:t>
            </a:r>
          </a:p>
          <a:p>
            <a:r>
              <a:rPr lang="da-DK" altLang="da-DK" sz="2600" b="1" dirty="0" smtClean="0">
                <a:latin typeface="Courier New" pitchFamily="49" charset="0"/>
              </a:rPr>
              <a:t>foreslås:</a:t>
            </a:r>
          </a:p>
          <a:p>
            <a:r>
              <a:rPr lang="da-DK" altLang="da-DK" sz="2600" b="1" dirty="0" smtClean="0">
                <a:latin typeface="Courier New" pitchFamily="49" charset="0"/>
              </a:rPr>
              <a:t>Syddanmark: </a:t>
            </a:r>
            <a:r>
              <a:rPr lang="da-DK" altLang="da-DK" sz="2600" b="1" dirty="0">
                <a:latin typeface="Courier New" pitchFamily="49" charset="0"/>
              </a:rPr>
              <a:t>Som afløser for Sabine Schulze-Lorenzen (G)</a:t>
            </a:r>
            <a:r>
              <a:rPr lang="da-DK" altLang="da-DK" sz="2600" b="1" dirty="0" smtClean="0">
                <a:latin typeface="Courier New" pitchFamily="49" charset="0"/>
              </a:rPr>
              <a:t>foreslås:</a:t>
            </a:r>
            <a:endParaRPr lang="da-DK" altLang="da-DK" sz="2600" b="1" dirty="0">
              <a:latin typeface="Courier New" pitchFamily="49" charset="0"/>
            </a:endParaRPr>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a-DK" dirty="0" smtClean="0"/>
              <a:t>7. Regionsvalg af bestyrelsesmedlemmer/suppleanter</a:t>
            </a:r>
            <a:endParaRPr lang="da-DK" dirty="0"/>
          </a:p>
        </p:txBody>
      </p:sp>
      <p:sp>
        <p:nvSpPr>
          <p:cNvPr id="2" name="Pladsholder til diasnummer 1"/>
          <p:cNvSpPr>
            <a:spLocks noGrp="1"/>
          </p:cNvSpPr>
          <p:nvPr>
            <p:ph type="sldNum" sz="quarter" idx="12"/>
          </p:nvPr>
        </p:nvSpPr>
        <p:spPr/>
        <p:txBody>
          <a:bodyPr/>
          <a:lstStyle/>
          <a:p>
            <a:fld id="{488D8B06-A19F-4F6A-BCDA-5D46154650FA}" type="slidenum">
              <a:rPr lang="da-DK" smtClean="0"/>
              <a:pPr/>
              <a:t>28</a:t>
            </a:fld>
            <a:endParaRPr lang="da-DK"/>
          </a:p>
        </p:txBody>
      </p:sp>
    </p:spTree>
    <p:extLst>
      <p:ext uri="{BB962C8B-B14F-4D97-AF65-F5344CB8AC3E}">
        <p14:creationId xmlns:p14="http://schemas.microsoft.com/office/powerpoint/2010/main" val="1054894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Generalforsamling -dagsorden</a:t>
            </a:r>
            <a:endParaRPr lang="en-US" dirty="0"/>
          </a:p>
        </p:txBody>
      </p:sp>
      <p:sp>
        <p:nvSpPr>
          <p:cNvPr id="3" name="Rectangle 2"/>
          <p:cNvSpPr/>
          <p:nvPr/>
        </p:nvSpPr>
        <p:spPr>
          <a:xfrm>
            <a:off x="1691680" y="1700808"/>
            <a:ext cx="6120680" cy="4680520"/>
          </a:xfrm>
          <a:prstGeom prst="rect">
            <a:avLst/>
          </a:prstGeom>
        </p:spPr>
        <p:txBody>
          <a:bodyPr wrap="square">
            <a:spAutoFit/>
          </a:bodyPr>
          <a:lstStyle/>
          <a:p>
            <a:pPr marL="342900" indent="-342900">
              <a:buAutoNum type="arabicPeriod"/>
            </a:pPr>
            <a:r>
              <a:rPr lang="da-DK" sz="2400" dirty="0" smtClean="0"/>
              <a:t>Valg </a:t>
            </a:r>
            <a:r>
              <a:rPr lang="da-DK" sz="2400" dirty="0"/>
              <a:t>af </a:t>
            </a:r>
            <a:r>
              <a:rPr lang="da-DK" sz="2400" dirty="0" smtClean="0"/>
              <a:t>dirigent</a:t>
            </a:r>
          </a:p>
          <a:p>
            <a:pPr marL="342900" indent="-342900">
              <a:buAutoNum type="arabicPeriod"/>
            </a:pPr>
            <a:r>
              <a:rPr lang="da-DK" sz="2400" dirty="0" smtClean="0"/>
              <a:t>Valg </a:t>
            </a:r>
            <a:r>
              <a:rPr lang="da-DK" sz="2400" dirty="0"/>
              <a:t>af </a:t>
            </a:r>
            <a:r>
              <a:rPr lang="da-DK" sz="2400" dirty="0" smtClean="0"/>
              <a:t>en stemmetæller fra hver region</a:t>
            </a:r>
          </a:p>
          <a:p>
            <a:pPr marL="342900" indent="-342900">
              <a:buAutoNum type="arabicPeriod"/>
            </a:pPr>
            <a:r>
              <a:rPr lang="da-DK" sz="2400" dirty="0" smtClean="0"/>
              <a:t>Bestyrelsens </a:t>
            </a:r>
            <a:r>
              <a:rPr lang="da-DK" sz="2400" dirty="0"/>
              <a:t>beretning og debat om </a:t>
            </a:r>
            <a:r>
              <a:rPr lang="da-DK" sz="2400" dirty="0" smtClean="0"/>
              <a:t>beretning </a:t>
            </a:r>
          </a:p>
          <a:p>
            <a:pPr marL="342900" indent="-342900">
              <a:buAutoNum type="arabicPeriod"/>
            </a:pPr>
            <a:r>
              <a:rPr lang="da-DK" sz="2400" dirty="0" smtClean="0"/>
              <a:t>Fremlæggelse </a:t>
            </a:r>
            <a:r>
              <a:rPr lang="da-DK" sz="2400" dirty="0"/>
              <a:t>af revideret regnskab til </a:t>
            </a:r>
            <a:r>
              <a:rPr lang="da-DK" sz="2400" dirty="0" smtClean="0"/>
              <a:t>godkendelse</a:t>
            </a:r>
          </a:p>
          <a:p>
            <a:pPr marL="342900" indent="-342900">
              <a:buAutoNum type="arabicPeriod"/>
            </a:pPr>
            <a:r>
              <a:rPr lang="da-DK" sz="2400" dirty="0" smtClean="0"/>
              <a:t>Behandling </a:t>
            </a:r>
            <a:r>
              <a:rPr lang="da-DK" sz="2400" dirty="0"/>
              <a:t>af indkomne </a:t>
            </a:r>
            <a:r>
              <a:rPr lang="da-DK" sz="2400" dirty="0" smtClean="0"/>
              <a:t>forslag</a:t>
            </a:r>
          </a:p>
          <a:p>
            <a:pPr marL="342900" indent="-342900">
              <a:buAutoNum type="arabicPeriod"/>
            </a:pPr>
            <a:r>
              <a:rPr lang="da-DK" sz="2400" dirty="0" smtClean="0"/>
              <a:t>Fremlæggelse </a:t>
            </a:r>
            <a:r>
              <a:rPr lang="da-DK" sz="2400" dirty="0"/>
              <a:t>af </a:t>
            </a:r>
            <a:r>
              <a:rPr lang="da-DK" sz="2400" dirty="0" smtClean="0"/>
              <a:t>budget</a:t>
            </a:r>
          </a:p>
          <a:p>
            <a:pPr marL="342900" indent="-342900">
              <a:buAutoNum type="arabicPeriod"/>
            </a:pPr>
            <a:r>
              <a:rPr lang="da-DK" sz="2400" dirty="0" smtClean="0"/>
              <a:t>Regionsvis </a:t>
            </a:r>
            <a:r>
              <a:rPr lang="da-DK" sz="2400" dirty="0"/>
              <a:t>valg af bestyrelsesmedlem og </a:t>
            </a:r>
            <a:r>
              <a:rPr lang="da-DK" sz="2400" dirty="0" smtClean="0"/>
              <a:t>suppleant</a:t>
            </a:r>
          </a:p>
          <a:p>
            <a:pPr marL="342900" indent="-342900">
              <a:buAutoNum type="arabicPeriod"/>
            </a:pPr>
            <a:r>
              <a:rPr lang="da-DK" sz="2400" dirty="0" smtClean="0"/>
              <a:t>Valg </a:t>
            </a:r>
            <a:r>
              <a:rPr lang="da-DK" sz="2400" dirty="0"/>
              <a:t>af revisor og </a:t>
            </a:r>
            <a:r>
              <a:rPr lang="da-DK" sz="2400" dirty="0" smtClean="0"/>
              <a:t>suppleant</a:t>
            </a:r>
          </a:p>
          <a:p>
            <a:pPr marL="342900" indent="-342900">
              <a:buAutoNum type="arabicPeriod"/>
            </a:pPr>
            <a:r>
              <a:rPr lang="da-DK" sz="2400" dirty="0" smtClean="0"/>
              <a:t>Eventuelt</a:t>
            </a:r>
            <a:endParaRPr lang="en-US" sz="2400"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dsholder til diasnummer 4"/>
          <p:cNvSpPr>
            <a:spLocks noGrp="1"/>
          </p:cNvSpPr>
          <p:nvPr>
            <p:ph type="sldNum" sz="quarter" idx="12"/>
          </p:nvPr>
        </p:nvSpPr>
        <p:spPr/>
        <p:txBody>
          <a:bodyPr/>
          <a:lstStyle/>
          <a:p>
            <a:fld id="{488D8B06-A19F-4F6A-BCDA-5D46154650FA}" type="slidenum">
              <a:rPr lang="da-DK" smtClean="0"/>
              <a:pPr/>
              <a:t>3</a:t>
            </a:fld>
            <a:endParaRPr lang="da-DK"/>
          </a:p>
        </p:txBody>
      </p:sp>
    </p:spTree>
    <p:extLst>
      <p:ext uri="{BB962C8B-B14F-4D97-AF65-F5344CB8AC3E}">
        <p14:creationId xmlns:p14="http://schemas.microsoft.com/office/powerpoint/2010/main" val="3594894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67544" y="620689"/>
            <a:ext cx="4197589" cy="1182420"/>
          </a:xfrm>
          <a:prstGeom prst="rect">
            <a:avLst/>
          </a:prstGeom>
        </p:spPr>
      </p:pic>
      <p:pic>
        <p:nvPicPr>
          <p:cNvPr id="7" name="Picture 6"/>
          <p:cNvPicPr>
            <a:picLocks noChangeAspect="1"/>
          </p:cNvPicPr>
          <p:nvPr/>
        </p:nvPicPr>
        <p:blipFill>
          <a:blip r:embed="rId4"/>
          <a:stretch>
            <a:fillRect/>
          </a:stretch>
        </p:blipFill>
        <p:spPr>
          <a:xfrm>
            <a:off x="4067944" y="764704"/>
            <a:ext cx="5567412" cy="5760603"/>
          </a:xfrm>
          <a:prstGeom prst="rect">
            <a:avLst/>
          </a:prstGeom>
        </p:spPr>
      </p:pic>
      <p:sp>
        <p:nvSpPr>
          <p:cNvPr id="8" name="Undertitel 5"/>
          <p:cNvSpPr txBox="1">
            <a:spLocks/>
          </p:cNvSpPr>
          <p:nvPr/>
        </p:nvSpPr>
        <p:spPr>
          <a:xfrm>
            <a:off x="539552" y="3717032"/>
            <a:ext cx="4144144" cy="24606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a-DK" sz="1400" b="1" dirty="0" smtClean="0">
                <a:solidFill>
                  <a:srgbClr val="163D4C"/>
                </a:solidFill>
                <a:latin typeface="Arial"/>
                <a:cs typeface="Arial"/>
              </a:rPr>
              <a:t>Generalforsamling 17. marts 2023</a:t>
            </a:r>
          </a:p>
          <a:p>
            <a:endParaRPr lang="da-DK" sz="1400" dirty="0" smtClean="0">
              <a:solidFill>
                <a:srgbClr val="163D4C"/>
              </a:solidFill>
              <a:latin typeface="Arial"/>
              <a:cs typeface="Arial"/>
            </a:endParaRPr>
          </a:p>
          <a:p>
            <a:pPr>
              <a:buFont typeface="Wingdings" charset="2"/>
              <a:buChar char="§"/>
            </a:pPr>
            <a:r>
              <a:rPr lang="da-DK" sz="1400" dirty="0" smtClean="0">
                <a:solidFill>
                  <a:srgbClr val="163D4C"/>
                </a:solidFill>
                <a:latin typeface="Arial"/>
                <a:cs typeface="Arial"/>
              </a:rPr>
              <a:t>Bestyrelsens beretning</a:t>
            </a:r>
          </a:p>
          <a:p>
            <a:pPr marL="457200" lvl="1" indent="0">
              <a:buNone/>
            </a:pPr>
            <a:endParaRPr lang="da-DK" sz="1000" dirty="0" smtClean="0">
              <a:solidFill>
                <a:srgbClr val="163D4C"/>
              </a:solidFill>
              <a:latin typeface="Arial"/>
              <a:cs typeface="Arial"/>
            </a:endParaRPr>
          </a:p>
        </p:txBody>
      </p:sp>
      <p:sp>
        <p:nvSpPr>
          <p:cNvPr id="2" name="Pladsholder til diasnummer 1"/>
          <p:cNvSpPr>
            <a:spLocks noGrp="1"/>
          </p:cNvSpPr>
          <p:nvPr>
            <p:ph type="sldNum" sz="quarter" idx="12"/>
          </p:nvPr>
        </p:nvSpPr>
        <p:spPr/>
        <p:txBody>
          <a:bodyPr/>
          <a:lstStyle/>
          <a:p>
            <a:fld id="{488D8B06-A19F-4F6A-BCDA-5D46154650FA}" type="slidenum">
              <a:rPr lang="da-DK" smtClean="0"/>
              <a:pPr/>
              <a:t>4</a:t>
            </a:fld>
            <a:endParaRPr lang="da-DK"/>
          </a:p>
        </p:txBody>
      </p:sp>
    </p:spTree>
    <p:extLst>
      <p:ext uri="{BB962C8B-B14F-4D97-AF65-F5344CB8AC3E}">
        <p14:creationId xmlns:p14="http://schemas.microsoft.com/office/powerpoint/2010/main" val="804400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a-DK" dirty="0" smtClean="0"/>
              <a:t>Høringssvar på vandområdeplanerne 2021-2027</a:t>
            </a:r>
            <a:endParaRPr lang="da-DK"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447472" y="1196752"/>
            <a:ext cx="8208912" cy="621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da-DK" altLang="da-DK" sz="2800" b="1" dirty="0" smtClean="0">
                <a:latin typeface="Courier New" pitchFamily="49" charset="0"/>
              </a:rPr>
              <a:t>Vandplaner i høring til 22/6-2022</a:t>
            </a:r>
          </a:p>
          <a:p>
            <a:r>
              <a:rPr lang="da-DK" altLang="da-DK" sz="2400" b="1" dirty="0" smtClean="0">
                <a:latin typeface="Courier New" pitchFamily="49" charset="0"/>
              </a:rPr>
              <a:t>DV og LF har et tæt samarbejde vedrørende høringssvar</a:t>
            </a:r>
          </a:p>
          <a:p>
            <a:r>
              <a:rPr lang="da-DK" altLang="da-DK" sz="2400" b="1" dirty="0" smtClean="0">
                <a:latin typeface="Courier New" pitchFamily="49" charset="0"/>
              </a:rPr>
              <a:t>Antallet af naturlige, kunstige og stærkt modificerede vandløb har ændret sig siden sidste vandplan</a:t>
            </a:r>
          </a:p>
          <a:p>
            <a:r>
              <a:rPr lang="da-DK" altLang="da-DK" sz="2400" b="1" dirty="0" smtClean="0">
                <a:latin typeface="Courier New" pitchFamily="49" charset="0"/>
              </a:rPr>
              <a:t>Vandløbets karakterisering kan findes her:</a:t>
            </a:r>
          </a:p>
          <a:p>
            <a:r>
              <a:rPr lang="da-DK" sz="2400" dirty="0">
                <a:hlinkClick r:id="rId4"/>
              </a:rPr>
              <a:t>https://</a:t>
            </a:r>
            <a:r>
              <a:rPr lang="da-DK" sz="2400" dirty="0" smtClean="0">
                <a:hlinkClick r:id="rId4"/>
              </a:rPr>
              <a:t>miljoegis.mim.dk/spatialmap?profile=vandrammedirektiv3hoering2021</a:t>
            </a:r>
            <a:endParaRPr lang="da-DK" sz="2400" dirty="0" smtClean="0"/>
          </a:p>
          <a:p>
            <a:r>
              <a:rPr lang="da-DK" altLang="da-DK" sz="2400" b="1" dirty="0">
                <a:latin typeface="Courier New" pitchFamily="49" charset="0"/>
              </a:rPr>
              <a:t>Z</a:t>
            </a:r>
            <a:r>
              <a:rPr lang="da-DK" altLang="da-DK" sz="2400" b="1" dirty="0" smtClean="0">
                <a:latin typeface="Courier New" pitchFamily="49" charset="0"/>
              </a:rPr>
              <a:t>oom først ind på den del af kortet der har interesse</a:t>
            </a:r>
          </a:p>
          <a:p>
            <a:r>
              <a:rPr lang="da-DK" altLang="da-DK" sz="2400" b="1" dirty="0" smtClean="0">
                <a:latin typeface="Courier New" pitchFamily="49" charset="0"/>
              </a:rPr>
              <a:t>Vælg derefter VP3 høring </a:t>
            </a:r>
            <a:r>
              <a:rPr lang="da-DK" altLang="da-DK" sz="2400" b="1" dirty="0" err="1" smtClean="0">
                <a:latin typeface="Courier New" pitchFamily="49" charset="0"/>
              </a:rPr>
              <a:t>karakteriseringog</a:t>
            </a:r>
            <a:r>
              <a:rPr lang="da-DK" altLang="da-DK" sz="2400" b="1" dirty="0" smtClean="0">
                <a:latin typeface="Courier New" pitchFamily="49" charset="0"/>
              </a:rPr>
              <a:t> derunder vandløb og herunder naturlige, kunstige eller stærkt</a:t>
            </a:r>
          </a:p>
          <a:p>
            <a:endParaRPr lang="da-DK" altLang="da-DK" sz="2400" b="1" dirty="0">
              <a:latin typeface="Courier New" pitchFamily="49" charset="0"/>
            </a:endParaRPr>
          </a:p>
        </p:txBody>
      </p:sp>
      <p:sp>
        <p:nvSpPr>
          <p:cNvPr id="3" name="Pladsholder til diasnummer 2"/>
          <p:cNvSpPr>
            <a:spLocks noGrp="1"/>
          </p:cNvSpPr>
          <p:nvPr>
            <p:ph type="sldNum" sz="quarter" idx="12"/>
          </p:nvPr>
        </p:nvSpPr>
        <p:spPr/>
        <p:txBody>
          <a:bodyPr/>
          <a:lstStyle/>
          <a:p>
            <a:fld id="{488D8B06-A19F-4F6A-BCDA-5D46154650FA}" type="slidenum">
              <a:rPr lang="da-DK" smtClean="0"/>
              <a:pPr/>
              <a:t>5</a:t>
            </a:fld>
            <a:endParaRPr lang="da-DK"/>
          </a:p>
        </p:txBody>
      </p:sp>
    </p:spTree>
    <p:extLst>
      <p:ext uri="{BB962C8B-B14F-4D97-AF65-F5344CB8AC3E}">
        <p14:creationId xmlns:p14="http://schemas.microsoft.com/office/powerpoint/2010/main" val="1615412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a:bodyPr>
          <a:lstStyle/>
          <a:p>
            <a:r>
              <a:rPr lang="en-US" dirty="0" err="1" smtClean="0"/>
              <a:t>Vandområdeplaner</a:t>
            </a:r>
            <a:r>
              <a:rPr lang="en-US" dirty="0" smtClean="0"/>
              <a:t> MST</a:t>
            </a:r>
            <a:endParaRPr lang="en-US"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boks 2"/>
          <p:cNvSpPr txBox="1"/>
          <p:nvPr/>
        </p:nvSpPr>
        <p:spPr>
          <a:xfrm>
            <a:off x="611560" y="6109141"/>
            <a:ext cx="6831998" cy="1107996"/>
          </a:xfrm>
          <a:prstGeom prst="rect">
            <a:avLst/>
          </a:prstGeom>
          <a:noFill/>
        </p:spPr>
        <p:txBody>
          <a:bodyPr wrap="none" rtlCol="0">
            <a:spAutoFit/>
          </a:bodyPr>
          <a:lstStyle/>
          <a:p>
            <a:r>
              <a:rPr lang="da-DK" dirty="0"/>
              <a:t>Billede fra </a:t>
            </a:r>
            <a:r>
              <a:rPr lang="da-DK" dirty="0" smtClean="0"/>
              <a:t>Miljøstyrelsen 30/10 2022: </a:t>
            </a:r>
          </a:p>
          <a:p>
            <a:r>
              <a:rPr lang="da-DK" sz="1600" dirty="0">
                <a:hlinkClick r:id="rId4"/>
              </a:rPr>
              <a:t>https://miljoegis.mim.dk/spatialmap?profile=vandrammedirektiv3hoering2021/</a:t>
            </a:r>
            <a:endParaRPr lang="da-DK" sz="1600" dirty="0" smtClean="0"/>
          </a:p>
          <a:p>
            <a:endParaRPr lang="da-DK" sz="1600" dirty="0" smtClean="0"/>
          </a:p>
          <a:p>
            <a:endParaRPr lang="da-DK" sz="1600" dirty="0"/>
          </a:p>
        </p:txBody>
      </p:sp>
      <p:pic>
        <p:nvPicPr>
          <p:cNvPr id="6" name="Billede 5"/>
          <p:cNvPicPr/>
          <p:nvPr/>
        </p:nvPicPr>
        <p:blipFill rotWithShape="1">
          <a:blip r:embed="rId5"/>
          <a:srcRect l="23504" t="31065" r="24542" b="7609"/>
          <a:stretch/>
        </p:blipFill>
        <p:spPr bwMode="auto">
          <a:xfrm>
            <a:off x="899592" y="1268760"/>
            <a:ext cx="7704856" cy="46805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57025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a:bodyPr>
          <a:lstStyle/>
          <a:p>
            <a:r>
              <a:rPr lang="en-US" dirty="0" err="1" smtClean="0"/>
              <a:t>Vandområdeplaner</a:t>
            </a:r>
            <a:r>
              <a:rPr lang="en-US" dirty="0" smtClean="0"/>
              <a:t> MST</a:t>
            </a:r>
            <a:endParaRPr lang="en-US"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boks 2"/>
          <p:cNvSpPr txBox="1"/>
          <p:nvPr/>
        </p:nvSpPr>
        <p:spPr>
          <a:xfrm>
            <a:off x="611560" y="6109141"/>
            <a:ext cx="6753452" cy="1107996"/>
          </a:xfrm>
          <a:prstGeom prst="rect">
            <a:avLst/>
          </a:prstGeom>
          <a:noFill/>
        </p:spPr>
        <p:txBody>
          <a:bodyPr wrap="none" rtlCol="0">
            <a:spAutoFit/>
          </a:bodyPr>
          <a:lstStyle/>
          <a:p>
            <a:r>
              <a:rPr lang="da-DK" dirty="0"/>
              <a:t>Billede fra </a:t>
            </a:r>
            <a:r>
              <a:rPr lang="da-DK" dirty="0" smtClean="0"/>
              <a:t>Miljøstyrelsen 5/2-2023: </a:t>
            </a:r>
          </a:p>
          <a:p>
            <a:r>
              <a:rPr lang="da-DK" sz="1600" dirty="0" smtClean="0">
                <a:hlinkClick r:id="rId4"/>
              </a:rPr>
              <a:t>https</a:t>
            </a:r>
            <a:r>
              <a:rPr lang="da-DK" sz="1600" dirty="0">
                <a:hlinkClick r:id="rId4"/>
              </a:rPr>
              <a:t>://</a:t>
            </a:r>
            <a:r>
              <a:rPr lang="da-DK" sz="1600" dirty="0" smtClean="0">
                <a:hlinkClick r:id="rId4"/>
              </a:rPr>
              <a:t>miljoegis.mim.dk/spatialmap?profile=vandrammedirektiv3hoering2021</a:t>
            </a:r>
            <a:endParaRPr lang="da-DK" sz="1600" dirty="0" smtClean="0"/>
          </a:p>
          <a:p>
            <a:endParaRPr lang="da-DK" sz="1600" dirty="0" smtClean="0"/>
          </a:p>
          <a:p>
            <a:endParaRPr lang="da-DK" sz="1600" dirty="0"/>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054" t="26667" r="8287" b="8914"/>
          <a:stretch/>
        </p:blipFill>
        <p:spPr bwMode="auto">
          <a:xfrm>
            <a:off x="-36962" y="1196752"/>
            <a:ext cx="9004456"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4209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a-DK" dirty="0" smtClean="0"/>
              <a:t>Nyt værktøj til screening af vandløb</a:t>
            </a:r>
            <a:endParaRPr lang="da-DK"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4593" b="5970"/>
          <a:stretch/>
        </p:blipFill>
        <p:spPr bwMode="auto">
          <a:xfrm>
            <a:off x="0" y="1201369"/>
            <a:ext cx="9144000" cy="4597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ktangel 7"/>
          <p:cNvSpPr/>
          <p:nvPr/>
        </p:nvSpPr>
        <p:spPr>
          <a:xfrm>
            <a:off x="42716" y="5877272"/>
            <a:ext cx="7563802" cy="530915"/>
          </a:xfrm>
          <a:prstGeom prst="rect">
            <a:avLst/>
          </a:prstGeom>
        </p:spPr>
        <p:txBody>
          <a:bodyPr wrap="none">
            <a:spAutoFit/>
          </a:bodyPr>
          <a:lstStyle/>
          <a:p>
            <a:r>
              <a:rPr lang="da-DK" dirty="0" smtClean="0"/>
              <a:t>Landbrug og Fødevarer 16/2-2021: </a:t>
            </a:r>
            <a:r>
              <a:rPr lang="da-DK" sz="1050" dirty="0">
                <a:hlinkClick r:id="rId5"/>
              </a:rPr>
              <a:t>https://</a:t>
            </a:r>
            <a:r>
              <a:rPr lang="da-DK" sz="1050" dirty="0" smtClean="0">
                <a:hlinkClick r:id="rId5"/>
              </a:rPr>
              <a:t>lf.dk/viden-om/miljoe-og-klima/vandl%C3%B8b-og-klimatilpasning</a:t>
            </a:r>
            <a:endParaRPr lang="da-DK" sz="1050" dirty="0" smtClean="0"/>
          </a:p>
          <a:p>
            <a:endParaRPr lang="da-DK" sz="1050" dirty="0"/>
          </a:p>
        </p:txBody>
      </p:sp>
      <p:sp>
        <p:nvSpPr>
          <p:cNvPr id="3" name="Pladsholder til diasnummer 2"/>
          <p:cNvSpPr>
            <a:spLocks noGrp="1"/>
          </p:cNvSpPr>
          <p:nvPr>
            <p:ph type="sldNum" sz="quarter" idx="12"/>
          </p:nvPr>
        </p:nvSpPr>
        <p:spPr/>
        <p:txBody>
          <a:bodyPr/>
          <a:lstStyle/>
          <a:p>
            <a:fld id="{488D8B06-A19F-4F6A-BCDA-5D46154650FA}" type="slidenum">
              <a:rPr lang="da-DK" smtClean="0"/>
              <a:pPr/>
              <a:t>8</a:t>
            </a:fld>
            <a:endParaRPr lang="da-DK"/>
          </a:p>
        </p:txBody>
      </p:sp>
    </p:spTree>
    <p:extLst>
      <p:ext uri="{BB962C8B-B14F-4D97-AF65-F5344CB8AC3E}">
        <p14:creationId xmlns:p14="http://schemas.microsoft.com/office/powerpoint/2010/main" val="2910536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a-DK" dirty="0" smtClean="0"/>
              <a:t>Nyt værktøj til screening af vandløb</a:t>
            </a:r>
            <a:endParaRPr lang="da-DK"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7"/>
          <p:cNvSpPr/>
          <p:nvPr/>
        </p:nvSpPr>
        <p:spPr>
          <a:xfrm>
            <a:off x="42716" y="5877272"/>
            <a:ext cx="9091463" cy="692497"/>
          </a:xfrm>
          <a:prstGeom prst="rect">
            <a:avLst/>
          </a:prstGeom>
        </p:spPr>
        <p:txBody>
          <a:bodyPr wrap="none">
            <a:spAutoFit/>
          </a:bodyPr>
          <a:lstStyle/>
          <a:p>
            <a:r>
              <a:rPr lang="da-DK" dirty="0" smtClean="0"/>
              <a:t>Landbrug og Fødevarer 17/2-2021: </a:t>
            </a:r>
            <a:r>
              <a:rPr lang="da-DK" sz="800" dirty="0">
                <a:hlinkClick r:id="rId4"/>
              </a:rPr>
              <a:t>https://lf.dk/-/</a:t>
            </a:r>
            <a:r>
              <a:rPr lang="da-DK" sz="800" dirty="0" smtClean="0">
                <a:hlinkClick r:id="rId4"/>
              </a:rPr>
              <a:t>media/lf/viden-om/miljo-klima/vandloeb-og-klimatilpasning/rapport-screeningsmetode-vandloeb-envidanas-2020.pdf</a:t>
            </a:r>
            <a:endParaRPr lang="da-DK" sz="800" dirty="0" smtClean="0"/>
          </a:p>
          <a:p>
            <a:endParaRPr lang="da-DK" sz="1050" dirty="0" smtClean="0"/>
          </a:p>
          <a:p>
            <a:endParaRPr lang="da-DK" sz="1050"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40" y="1143738"/>
            <a:ext cx="6778898" cy="4780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ladsholder til diasnummer 2"/>
          <p:cNvSpPr>
            <a:spLocks noGrp="1"/>
          </p:cNvSpPr>
          <p:nvPr>
            <p:ph type="sldNum" sz="quarter" idx="12"/>
          </p:nvPr>
        </p:nvSpPr>
        <p:spPr/>
        <p:txBody>
          <a:bodyPr/>
          <a:lstStyle/>
          <a:p>
            <a:fld id="{488D8B06-A19F-4F6A-BCDA-5D46154650FA}" type="slidenum">
              <a:rPr lang="da-DK" smtClean="0"/>
              <a:pPr/>
              <a:t>9</a:t>
            </a:fld>
            <a:endParaRPr lang="da-DK"/>
          </a:p>
        </p:txBody>
      </p:sp>
    </p:spTree>
    <p:extLst>
      <p:ext uri="{BB962C8B-B14F-4D97-AF65-F5344CB8AC3E}">
        <p14:creationId xmlns:p14="http://schemas.microsoft.com/office/powerpoint/2010/main" val="1330431665"/>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6390</TotalTime>
  <Words>1111</Words>
  <Application>Microsoft Office PowerPoint</Application>
  <PresentationFormat>Skærmshow (4:3)</PresentationFormat>
  <Paragraphs>188</Paragraphs>
  <Slides>28</Slides>
  <Notes>28</Notes>
  <HiddenSlides>0</HiddenSlides>
  <MMClips>0</MMClips>
  <ScaleCrop>false</ScaleCrop>
  <HeadingPairs>
    <vt:vector size="4" baseType="variant">
      <vt:variant>
        <vt:lpstr>Tema</vt:lpstr>
      </vt:variant>
      <vt:variant>
        <vt:i4>1</vt:i4>
      </vt:variant>
      <vt:variant>
        <vt:lpstr>Diastitler</vt:lpstr>
      </vt:variant>
      <vt:variant>
        <vt:i4>28</vt:i4>
      </vt:variant>
    </vt:vector>
  </HeadingPairs>
  <TitlesOfParts>
    <vt:vector size="29" baseType="lpstr">
      <vt:lpstr>Kontortema</vt:lpstr>
      <vt:lpstr>PowerPoint-præsentation</vt:lpstr>
      <vt:lpstr>Eksternt indlæg inden GF</vt:lpstr>
      <vt:lpstr>Generalforsamling -dagsorden</vt:lpstr>
      <vt:lpstr>PowerPoint-præsentation</vt:lpstr>
      <vt:lpstr>Høringssvar på vandområdeplanerne 2021-2027</vt:lpstr>
      <vt:lpstr>Vandområdeplaner MST</vt:lpstr>
      <vt:lpstr>Vandområdeplaner MST</vt:lpstr>
      <vt:lpstr>Nyt værktøj til screening af vandløb</vt:lpstr>
      <vt:lpstr>Nyt værktøj til screening af vandløb</vt:lpstr>
      <vt:lpstr>Vandområdeplaner Envidan</vt:lpstr>
      <vt:lpstr>Vandområdeplaner Envidan</vt:lpstr>
      <vt:lpstr>Vandområdeplaner Envidan</vt:lpstr>
      <vt:lpstr>Miljøstyrelsens svar</vt:lpstr>
      <vt:lpstr>Værktøj til kontrol af teoretisk skikkelse</vt:lpstr>
      <vt:lpstr>PowerPoint-præsentation</vt:lpstr>
      <vt:lpstr>Kontrol af vandløbsregulativer</vt:lpstr>
      <vt:lpstr>PowerPoint-præsentation</vt:lpstr>
      <vt:lpstr>Kontrol af teoretisk skikkelse</vt:lpstr>
      <vt:lpstr>Kontrol af teoretisk skikkelse</vt:lpstr>
      <vt:lpstr>Kontrol af teoretisk skikkelse</vt:lpstr>
      <vt:lpstr>Videoer med vandløbsopmåling</vt:lpstr>
      <vt:lpstr>Principsag Landbrug &amp; Fødevarer</vt:lpstr>
      <vt:lpstr>Hjemmesiden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DV Generalforsamling 2015</dc:title>
  <dc:creator>Torben Heisel</dc:creator>
  <cp:lastModifiedBy>Windows-bruger</cp:lastModifiedBy>
  <cp:revision>346</cp:revision>
  <cp:lastPrinted>2021-02-23T10:16:35Z</cp:lastPrinted>
  <dcterms:created xsi:type="dcterms:W3CDTF">2014-03-19T16:05:39Z</dcterms:created>
  <dcterms:modified xsi:type="dcterms:W3CDTF">2023-03-14T09:41:10Z</dcterms:modified>
</cp:coreProperties>
</file>