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charts/chart2.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4" r:id="rId2"/>
    <p:sldId id="503" r:id="rId3"/>
    <p:sldId id="343" r:id="rId4"/>
    <p:sldId id="340" r:id="rId5"/>
    <p:sldId id="543" r:id="rId6"/>
    <p:sldId id="538" r:id="rId7"/>
    <p:sldId id="539" r:id="rId8"/>
    <p:sldId id="540" r:id="rId9"/>
    <p:sldId id="541" r:id="rId10"/>
    <p:sldId id="542" r:id="rId11"/>
    <p:sldId id="544" r:id="rId12"/>
    <p:sldId id="535" r:id="rId13"/>
    <p:sldId id="536" r:id="rId14"/>
    <p:sldId id="537" r:id="rId15"/>
    <p:sldId id="546" r:id="rId16"/>
    <p:sldId id="547" r:id="rId17"/>
    <p:sldId id="517" r:id="rId18"/>
    <p:sldId id="529" r:id="rId19"/>
    <p:sldId id="531" r:id="rId20"/>
    <p:sldId id="530" r:id="rId21"/>
    <p:sldId id="532" r:id="rId22"/>
    <p:sldId id="510" r:id="rId23"/>
    <p:sldId id="453" r:id="rId24"/>
    <p:sldId id="545" r:id="rId25"/>
    <p:sldId id="500" r:id="rId26"/>
    <p:sldId id="426" r:id="rId27"/>
    <p:sldId id="518" r:id="rId28"/>
  </p:sldIdLst>
  <p:sldSz cx="9144000" cy="6858000" type="screen4x3"/>
  <p:notesSz cx="10021888" cy="688975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8" autoAdjust="0"/>
    <p:restoredTop sz="87367" autoAdjust="0"/>
  </p:normalViewPr>
  <p:slideViewPr>
    <p:cSldViewPr>
      <p:cViewPr>
        <p:scale>
          <a:sx n="98" d="100"/>
          <a:sy n="98" d="100"/>
        </p:scale>
        <p:origin x="-666" y="4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lge\Documents\&#216;llings&#248;e\Lolland%20Kommune\Vandl&#248;b\Ryde%20&#197;%20vandl&#248;bslav\Danske%20Vandl&#248;b\Generalforsamling\DV-medlem%202017-01-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elge\Documents\&#216;llings&#248;e\Lolland%20Kommune\Vandl&#248;b\Ryde%20&#197;%20vandl&#248;bslav\Danske%20Vandl&#248;b\Generalforsamling\DV-medlem%202017-01-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Medlemsfordeling valgregioner</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b"/>
      <c:layout>
        <c:manualLayout>
          <c:xMode val="edge"/>
          <c:yMode val="edge"/>
          <c:x val="4.5400443729064266E-2"/>
          <c:y val="0.80863140342751272"/>
          <c:w val="0.89814938878496553"/>
          <c:h val="0.1631333024548402"/>
        </c:manualLayout>
      </c:layout>
      <c:overlay val="0"/>
      <c:txPr>
        <a:bodyPr/>
        <a:lstStyle/>
        <a:p>
          <a:pPr rtl="0">
            <a:defRPr/>
          </a:pPr>
          <a:endParaRPr lang="da-DK"/>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a:t>Medlemsfordeling valgregioner</a:t>
            </a:r>
          </a:p>
        </c:rich>
      </c:tx>
      <c:layout/>
      <c:overlay val="0"/>
    </c:title>
    <c:autoTitleDeleted val="0"/>
    <c:plotArea>
      <c:layout/>
      <c:pieChart>
        <c:varyColors val="1"/>
        <c:dLbls>
          <c:showLegendKey val="0"/>
          <c:showVal val="0"/>
          <c:showCatName val="0"/>
          <c:showSerName val="0"/>
          <c:showPercent val="1"/>
          <c:showBubbleSize val="0"/>
          <c:showLeaderLines val="1"/>
        </c:dLbls>
        <c:firstSliceAng val="0"/>
      </c:pieChart>
    </c:plotArea>
    <c:legend>
      <c:legendPos val="b"/>
      <c:layout>
        <c:manualLayout>
          <c:xMode val="edge"/>
          <c:yMode val="edge"/>
          <c:x val="4.5400443729064266E-2"/>
          <c:y val="0.80863140342751272"/>
          <c:w val="0.89814938878496553"/>
          <c:h val="0.1631333024548402"/>
        </c:manualLayout>
      </c:layout>
      <c:overlay val="0"/>
      <c:txPr>
        <a:bodyPr/>
        <a:lstStyle/>
        <a:p>
          <a:pPr rtl="0">
            <a:defRPr/>
          </a:pPr>
          <a:endParaRPr lang="da-DK"/>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4342432" cy="344597"/>
          </a:xfrm>
          <a:prstGeom prst="rect">
            <a:avLst/>
          </a:prstGeom>
        </p:spPr>
        <p:txBody>
          <a:bodyPr vert="horz" lIns="91698" tIns="45849" rIns="91698" bIns="45849" rtlCol="0"/>
          <a:lstStyle>
            <a:lvl1pPr algn="l">
              <a:defRPr sz="1200"/>
            </a:lvl1pPr>
          </a:lstStyle>
          <a:p>
            <a:endParaRPr lang="da-DK"/>
          </a:p>
        </p:txBody>
      </p:sp>
      <p:sp>
        <p:nvSpPr>
          <p:cNvPr id="3" name="Pladsholder til dato 2"/>
          <p:cNvSpPr>
            <a:spLocks noGrp="1"/>
          </p:cNvSpPr>
          <p:nvPr>
            <p:ph type="dt" sz="quarter" idx="1"/>
          </p:nvPr>
        </p:nvSpPr>
        <p:spPr>
          <a:xfrm>
            <a:off x="5677141" y="1"/>
            <a:ext cx="4342432" cy="344597"/>
          </a:xfrm>
          <a:prstGeom prst="rect">
            <a:avLst/>
          </a:prstGeom>
        </p:spPr>
        <p:txBody>
          <a:bodyPr vert="horz" lIns="91698" tIns="45849" rIns="91698" bIns="45849" rtlCol="0"/>
          <a:lstStyle>
            <a:lvl1pPr algn="r">
              <a:defRPr sz="1200"/>
            </a:lvl1pPr>
          </a:lstStyle>
          <a:p>
            <a:fld id="{EF6C7C78-90A3-4E0A-A8F8-D2D59EB28807}" type="datetimeFigureOut">
              <a:rPr lang="da-DK" smtClean="0"/>
              <a:t>27-03-2022</a:t>
            </a:fld>
            <a:endParaRPr lang="da-DK"/>
          </a:p>
        </p:txBody>
      </p:sp>
      <p:sp>
        <p:nvSpPr>
          <p:cNvPr id="4" name="Pladsholder til sidefod 3"/>
          <p:cNvSpPr>
            <a:spLocks noGrp="1"/>
          </p:cNvSpPr>
          <p:nvPr>
            <p:ph type="ftr" sz="quarter" idx="2"/>
          </p:nvPr>
        </p:nvSpPr>
        <p:spPr>
          <a:xfrm>
            <a:off x="2" y="6544060"/>
            <a:ext cx="4342432" cy="344597"/>
          </a:xfrm>
          <a:prstGeom prst="rect">
            <a:avLst/>
          </a:prstGeom>
        </p:spPr>
        <p:txBody>
          <a:bodyPr vert="horz" lIns="91698" tIns="45849" rIns="91698" bIns="45849" rtlCol="0" anchor="b"/>
          <a:lstStyle>
            <a:lvl1pPr algn="l">
              <a:defRPr sz="1200"/>
            </a:lvl1pPr>
          </a:lstStyle>
          <a:p>
            <a:endParaRPr lang="da-DK"/>
          </a:p>
        </p:txBody>
      </p:sp>
      <p:sp>
        <p:nvSpPr>
          <p:cNvPr id="5" name="Pladsholder til diasnummer 4"/>
          <p:cNvSpPr>
            <a:spLocks noGrp="1"/>
          </p:cNvSpPr>
          <p:nvPr>
            <p:ph type="sldNum" sz="quarter" idx="3"/>
          </p:nvPr>
        </p:nvSpPr>
        <p:spPr>
          <a:xfrm>
            <a:off x="5677141" y="6544060"/>
            <a:ext cx="4342432" cy="344597"/>
          </a:xfrm>
          <a:prstGeom prst="rect">
            <a:avLst/>
          </a:prstGeom>
        </p:spPr>
        <p:txBody>
          <a:bodyPr vert="horz" lIns="91698" tIns="45849" rIns="91698" bIns="45849" rtlCol="0" anchor="b"/>
          <a:lstStyle>
            <a:lvl1pPr algn="r">
              <a:defRPr sz="1200"/>
            </a:lvl1pPr>
          </a:lstStyle>
          <a:p>
            <a:fld id="{84748500-3B70-4465-8AFD-0C0369A4465B}" type="slidenum">
              <a:rPr lang="da-DK" smtClean="0"/>
              <a:t>‹nr.›</a:t>
            </a:fld>
            <a:endParaRPr lang="da-DK"/>
          </a:p>
        </p:txBody>
      </p:sp>
    </p:spTree>
    <p:extLst>
      <p:ext uri="{BB962C8B-B14F-4D97-AF65-F5344CB8AC3E}">
        <p14:creationId xmlns:p14="http://schemas.microsoft.com/office/powerpoint/2010/main" val="2904877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4" y="2"/>
            <a:ext cx="4342818" cy="344488"/>
          </a:xfrm>
          <a:prstGeom prst="rect">
            <a:avLst/>
          </a:prstGeom>
        </p:spPr>
        <p:txBody>
          <a:bodyPr vert="horz" lIns="96615" tIns="48308" rIns="96615" bIns="48308" rtlCol="0"/>
          <a:lstStyle>
            <a:lvl1pPr algn="l">
              <a:defRPr sz="1300"/>
            </a:lvl1pPr>
          </a:lstStyle>
          <a:p>
            <a:endParaRPr lang="da-DK"/>
          </a:p>
        </p:txBody>
      </p:sp>
      <p:sp>
        <p:nvSpPr>
          <p:cNvPr id="3" name="Pladsholder til dato 2"/>
          <p:cNvSpPr>
            <a:spLocks noGrp="1"/>
          </p:cNvSpPr>
          <p:nvPr>
            <p:ph type="dt" idx="1"/>
          </p:nvPr>
        </p:nvSpPr>
        <p:spPr>
          <a:xfrm>
            <a:off x="5676753" y="2"/>
            <a:ext cx="4342818" cy="344488"/>
          </a:xfrm>
          <a:prstGeom prst="rect">
            <a:avLst/>
          </a:prstGeom>
        </p:spPr>
        <p:txBody>
          <a:bodyPr vert="horz" lIns="96615" tIns="48308" rIns="96615" bIns="48308" rtlCol="0"/>
          <a:lstStyle>
            <a:lvl1pPr algn="r">
              <a:defRPr sz="1300"/>
            </a:lvl1pPr>
          </a:lstStyle>
          <a:p>
            <a:fld id="{86731549-3AF9-47DD-8A62-FE1A1A66FC58}" type="datetimeFigureOut">
              <a:rPr lang="da-DK" smtClean="0"/>
              <a:pPr/>
              <a:t>27-03-2022</a:t>
            </a:fld>
            <a:endParaRPr lang="da-DK"/>
          </a:p>
        </p:txBody>
      </p:sp>
      <p:sp>
        <p:nvSpPr>
          <p:cNvPr id="4" name="Pladsholder til diasbillede 3"/>
          <p:cNvSpPr>
            <a:spLocks noGrp="1" noRot="1" noChangeAspect="1"/>
          </p:cNvSpPr>
          <p:nvPr>
            <p:ph type="sldImg" idx="2"/>
          </p:nvPr>
        </p:nvSpPr>
        <p:spPr>
          <a:xfrm>
            <a:off x="3289300" y="517525"/>
            <a:ext cx="3443288" cy="2581275"/>
          </a:xfrm>
          <a:prstGeom prst="rect">
            <a:avLst/>
          </a:prstGeom>
          <a:noFill/>
          <a:ln w="12700">
            <a:solidFill>
              <a:prstClr val="black"/>
            </a:solidFill>
          </a:ln>
        </p:spPr>
        <p:txBody>
          <a:bodyPr vert="horz" lIns="96615" tIns="48308" rIns="96615" bIns="48308" rtlCol="0" anchor="ctr"/>
          <a:lstStyle/>
          <a:p>
            <a:endParaRPr lang="da-DK"/>
          </a:p>
        </p:txBody>
      </p:sp>
      <p:sp>
        <p:nvSpPr>
          <p:cNvPr id="5" name="Pladsholder til noter 4"/>
          <p:cNvSpPr>
            <a:spLocks noGrp="1"/>
          </p:cNvSpPr>
          <p:nvPr>
            <p:ph type="body" sz="quarter" idx="3"/>
          </p:nvPr>
        </p:nvSpPr>
        <p:spPr>
          <a:xfrm>
            <a:off x="1002194" y="3272633"/>
            <a:ext cx="8017509" cy="3100387"/>
          </a:xfrm>
          <a:prstGeom prst="rect">
            <a:avLst/>
          </a:prstGeom>
        </p:spPr>
        <p:txBody>
          <a:bodyPr vert="horz" lIns="96615" tIns="48308" rIns="96615" bIns="48308"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4" y="6544069"/>
            <a:ext cx="4342818" cy="344488"/>
          </a:xfrm>
          <a:prstGeom prst="rect">
            <a:avLst/>
          </a:prstGeom>
        </p:spPr>
        <p:txBody>
          <a:bodyPr vert="horz" lIns="96615" tIns="48308" rIns="96615" bIns="48308" rtlCol="0" anchor="b"/>
          <a:lstStyle>
            <a:lvl1pPr algn="l">
              <a:defRPr sz="1300"/>
            </a:lvl1pPr>
          </a:lstStyle>
          <a:p>
            <a:endParaRPr lang="da-DK"/>
          </a:p>
        </p:txBody>
      </p:sp>
      <p:sp>
        <p:nvSpPr>
          <p:cNvPr id="7" name="Pladsholder til diasnummer 6"/>
          <p:cNvSpPr>
            <a:spLocks noGrp="1"/>
          </p:cNvSpPr>
          <p:nvPr>
            <p:ph type="sldNum" sz="quarter" idx="5"/>
          </p:nvPr>
        </p:nvSpPr>
        <p:spPr>
          <a:xfrm>
            <a:off x="5676753" y="6544069"/>
            <a:ext cx="4342818" cy="344488"/>
          </a:xfrm>
          <a:prstGeom prst="rect">
            <a:avLst/>
          </a:prstGeom>
        </p:spPr>
        <p:txBody>
          <a:bodyPr vert="horz" lIns="96615" tIns="48308" rIns="96615" bIns="48308" rtlCol="0" anchor="b"/>
          <a:lstStyle>
            <a:lvl1pPr algn="r">
              <a:defRPr sz="1300"/>
            </a:lvl1pPr>
          </a:lstStyle>
          <a:p>
            <a:fld id="{766354D3-46C8-43E1-A0AD-C63495215E62}" type="slidenum">
              <a:rPr lang="da-DK" smtClean="0"/>
              <a:pPr/>
              <a:t>‹nr.›</a:t>
            </a:fld>
            <a:endParaRPr lang="da-DK"/>
          </a:p>
        </p:txBody>
      </p:sp>
    </p:spTree>
    <p:extLst>
      <p:ext uri="{BB962C8B-B14F-4D97-AF65-F5344CB8AC3E}">
        <p14:creationId xmlns:p14="http://schemas.microsoft.com/office/powerpoint/2010/main" val="327525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Velkommen til generalforsamling</a:t>
            </a:r>
          </a:p>
          <a:p>
            <a:endParaRPr lang="da-DK" dirty="0" smtClean="0"/>
          </a:p>
          <a:p>
            <a:r>
              <a:rPr lang="da-DK" dirty="0" smtClean="0"/>
              <a:t>Glad for at se alle medlemmer og gæster online. Håber vi får en god eftermiddag sammen.</a:t>
            </a:r>
            <a:endParaRPr lang="da-DK" dirty="0"/>
          </a:p>
        </p:txBody>
      </p:sp>
    </p:spTree>
    <p:extLst>
      <p:ext uri="{BB962C8B-B14F-4D97-AF65-F5344CB8AC3E}">
        <p14:creationId xmlns:p14="http://schemas.microsoft.com/office/powerpoint/2010/main" val="147581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Tilsvarende</a:t>
            </a:r>
            <a:r>
              <a:rPr lang="da-DK" baseline="0" noProof="0" dirty="0" smtClean="0"/>
              <a:t> i Effektivt Landbrug</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10</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Som eksempel ses her Saltø Å , hvor dette kort prøver at vise</a:t>
            </a:r>
            <a:r>
              <a:rPr lang="da-DK" baseline="0" noProof="0" dirty="0" smtClean="0"/>
              <a:t> hvor meget af åen der er kanaliseret.</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11</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12</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13</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14</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aseline="0" noProof="0" dirty="0" smtClean="0"/>
              <a:t>De nye vandområdeplaner i høring. Til dette formål har Landbrug og Fødevarer udarbejdet et screeningsværktøj til vandløb. Dette værktøj skulle gerne forholdsvist automatisk kunne vise om hvor modificeret hvert enkelt vandløb 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Tilsvarende kan</a:t>
            </a:r>
            <a:r>
              <a:rPr lang="da-DK" baseline="0" noProof="0" dirty="0" smtClean="0"/>
              <a:t> det angive hvilken kategori dele af vandløbet tilhører, hvor højere type nr. angiver højere modificeringsgrad. Det skal dog huskes at kortet kun er et udkast som kan bruges som udgangspunkt til høringssvar på vandområdeplanerne. Som </a:t>
            </a:r>
            <a:r>
              <a:rPr lang="da-DK" baseline="0" noProof="0" dirty="0" err="1" smtClean="0"/>
              <a:t>ålaug</a:t>
            </a:r>
            <a:r>
              <a:rPr lang="da-DK" baseline="0" noProof="0" dirty="0" smtClean="0"/>
              <a:t> bør man gå i dybden med om graden af kanalisering er korrekt og om f.eks. faldet passer.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16</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17</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19</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66354D3-46C8-43E1-A0AD-C63495215E62}" type="slidenum">
              <a:rPr lang="da-DK" smtClean="0"/>
              <a:pPr/>
              <a:t>2</a:t>
            </a:fld>
            <a:endParaRPr lang="da-DK"/>
          </a:p>
        </p:txBody>
      </p:sp>
    </p:spTree>
    <p:extLst>
      <p:ext uri="{BB962C8B-B14F-4D97-AF65-F5344CB8AC3E}">
        <p14:creationId xmlns:p14="http://schemas.microsoft.com/office/powerpoint/2010/main" val="134640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20</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21</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22</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a-DK" altLang="da-DK" dirty="0" smtClean="0"/>
              <a:t>Sidste slide</a:t>
            </a:r>
            <a:r>
              <a:rPr lang="da-DK" altLang="da-DK" baseline="0" dirty="0" smtClean="0"/>
              <a:t> i beretning</a:t>
            </a:r>
            <a:endParaRPr lang="da-DK" altLang="da-DK" dirty="0" smtClean="0"/>
          </a:p>
        </p:txBody>
      </p:sp>
      <p:sp>
        <p:nvSpPr>
          <p:cNvPr id="58372" name="Pladsholder til dias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5065" indent="-271180">
              <a:defRPr>
                <a:solidFill>
                  <a:schemeClr val="tx1"/>
                </a:solidFill>
                <a:latin typeface="Calibri" pitchFamily="34" charset="0"/>
              </a:defRPr>
            </a:lvl2pPr>
            <a:lvl3pPr marL="1084715" indent="-216943">
              <a:defRPr>
                <a:solidFill>
                  <a:schemeClr val="tx1"/>
                </a:solidFill>
                <a:latin typeface="Calibri" pitchFamily="34" charset="0"/>
              </a:defRPr>
            </a:lvl3pPr>
            <a:lvl4pPr marL="1518602" indent="-216943">
              <a:defRPr>
                <a:solidFill>
                  <a:schemeClr val="tx1"/>
                </a:solidFill>
                <a:latin typeface="Calibri" pitchFamily="34" charset="0"/>
              </a:defRPr>
            </a:lvl4pPr>
            <a:lvl5pPr marL="1952489" indent="-216943">
              <a:defRPr>
                <a:solidFill>
                  <a:schemeClr val="tx1"/>
                </a:solidFill>
                <a:latin typeface="Calibri" pitchFamily="34" charset="0"/>
              </a:defRPr>
            </a:lvl5pPr>
            <a:lvl6pPr marL="2386375" indent="-216943" fontAlgn="base">
              <a:spcBef>
                <a:spcPct val="0"/>
              </a:spcBef>
              <a:spcAft>
                <a:spcPct val="0"/>
              </a:spcAft>
              <a:defRPr>
                <a:solidFill>
                  <a:schemeClr val="tx1"/>
                </a:solidFill>
                <a:latin typeface="Calibri" pitchFamily="34" charset="0"/>
              </a:defRPr>
            </a:lvl6pPr>
            <a:lvl7pPr marL="2820262" indent="-216943" fontAlgn="base">
              <a:spcBef>
                <a:spcPct val="0"/>
              </a:spcBef>
              <a:spcAft>
                <a:spcPct val="0"/>
              </a:spcAft>
              <a:defRPr>
                <a:solidFill>
                  <a:schemeClr val="tx1"/>
                </a:solidFill>
                <a:latin typeface="Calibri" pitchFamily="34" charset="0"/>
              </a:defRPr>
            </a:lvl7pPr>
            <a:lvl8pPr marL="3254147" indent="-216943" fontAlgn="base">
              <a:spcBef>
                <a:spcPct val="0"/>
              </a:spcBef>
              <a:spcAft>
                <a:spcPct val="0"/>
              </a:spcAft>
              <a:defRPr>
                <a:solidFill>
                  <a:schemeClr val="tx1"/>
                </a:solidFill>
                <a:latin typeface="Calibri" pitchFamily="34" charset="0"/>
              </a:defRPr>
            </a:lvl8pPr>
            <a:lvl9pPr marL="3688034" indent="-216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AE72A6-9600-45EA-ADA6-E1E53EEDEB53}" type="slidenum">
              <a:rPr lang="da-DK" altLang="da-DK" smtClean="0"/>
              <a:pPr fontAlgn="base">
                <a:spcBef>
                  <a:spcPct val="0"/>
                </a:spcBef>
                <a:spcAft>
                  <a:spcPct val="0"/>
                </a:spcAft>
                <a:defRPr/>
              </a:pPr>
              <a:t>23</a:t>
            </a:fld>
            <a:endParaRPr lang="da-DK" altLang="da-DK"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766354D3-46C8-43E1-A0AD-C63495215E62}" type="slidenum">
              <a:rPr lang="da-DK" smtClean="0"/>
              <a:pPr/>
              <a:t>24</a:t>
            </a:fld>
            <a:endParaRPr lang="da-DK"/>
          </a:p>
        </p:txBody>
      </p:sp>
    </p:spTree>
    <p:extLst>
      <p:ext uri="{BB962C8B-B14F-4D97-AF65-F5344CB8AC3E}">
        <p14:creationId xmlns:p14="http://schemas.microsoft.com/office/powerpoint/2010/main" val="1346402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289300" y="517525"/>
            <a:ext cx="3443288" cy="2581275"/>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25</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289300" y="517525"/>
            <a:ext cx="3443288" cy="2581275"/>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26</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289300" y="517525"/>
            <a:ext cx="3443288" cy="2581275"/>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2C8A7B9-B018-49AE-B4C7-DC8F668C7043}" type="slidenum">
              <a:rPr lang="da-DK" smtClean="0"/>
              <a:t>27</a:t>
            </a:fld>
            <a:endParaRPr lang="da-DK"/>
          </a:p>
        </p:txBody>
      </p:sp>
    </p:spTree>
    <p:extLst>
      <p:ext uri="{BB962C8B-B14F-4D97-AF65-F5344CB8AC3E}">
        <p14:creationId xmlns:p14="http://schemas.microsoft.com/office/powerpoint/2010/main" val="1490155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Start</a:t>
            </a:r>
            <a:r>
              <a:rPr lang="da-DK" baseline="0" dirty="0" smtClean="0"/>
              <a:t> GF. Valg af dirigent – Sven Aage Steenholdt. Gennemgang af dagsorden.</a:t>
            </a:r>
            <a:endParaRPr lang="en-US"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3</a:t>
            </a:fld>
            <a:endParaRPr lang="da-DK" dirty="0"/>
          </a:p>
        </p:txBody>
      </p:sp>
    </p:spTree>
    <p:extLst>
      <p:ext uri="{BB962C8B-B14F-4D97-AF65-F5344CB8AC3E}">
        <p14:creationId xmlns:p14="http://schemas.microsoft.com/office/powerpoint/2010/main" val="1341532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Hele bestyrelsens beretning, hvor vi fortælle lidt om hvad Danske Vandløb har bedrevet i det forgangne</a:t>
            </a:r>
            <a:r>
              <a:rPr lang="da-DK" baseline="0" dirty="0" smtClean="0"/>
              <a:t> år. </a:t>
            </a:r>
            <a:endParaRPr lang="da-DK" dirty="0"/>
          </a:p>
        </p:txBody>
      </p:sp>
    </p:spTree>
    <p:extLst>
      <p:ext uri="{BB962C8B-B14F-4D97-AF65-F5344CB8AC3E}">
        <p14:creationId xmlns:p14="http://schemas.microsoft.com/office/powerpoint/2010/main" val="147581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Artikel</a:t>
            </a:r>
            <a:r>
              <a:rPr lang="da-DK" baseline="0" noProof="0" dirty="0" smtClean="0"/>
              <a:t> i Effektivt Landbrug om opmåling af Suseåen ved hjælp af SR </a:t>
            </a:r>
            <a:r>
              <a:rPr lang="da-DK" baseline="0" noProof="0" dirty="0" err="1" smtClean="0"/>
              <a:t>Batymetri</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5</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Oversvømmelserne i Tyskland i sommer foranledigede at vi kunne lave</a:t>
            </a:r>
            <a:r>
              <a:rPr lang="da-DK" baseline="0" noProof="0" dirty="0" smtClean="0"/>
              <a:t> lidt artikler over </a:t>
            </a:r>
            <a:r>
              <a:rPr lang="da-DK" baseline="0" noProof="0" dirty="0" err="1" smtClean="0"/>
              <a:t>oversmømmelser</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6</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7</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8</a:t>
            </a:fld>
            <a:endParaRPr lang="da-DK"/>
          </a:p>
        </p:txBody>
      </p:sp>
    </p:spTree>
    <p:extLst>
      <p:ext uri="{BB962C8B-B14F-4D97-AF65-F5344CB8AC3E}">
        <p14:creationId xmlns:p14="http://schemas.microsoft.com/office/powerpoint/2010/main" val="336372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noProof="0" dirty="0" smtClean="0"/>
              <a:t>Som eksempel ses her Saltø Å , hvor dette kort prøver at vise</a:t>
            </a:r>
            <a:r>
              <a:rPr lang="da-DK" baseline="0" noProof="0" dirty="0" smtClean="0"/>
              <a:t> hvor meget af åen der er kanaliseret.</a:t>
            </a:r>
            <a:endParaRPr lang="da-DK" noProof="0" dirty="0"/>
          </a:p>
        </p:txBody>
      </p:sp>
      <p:sp>
        <p:nvSpPr>
          <p:cNvPr id="4" name="Slide Number Placeholder 3"/>
          <p:cNvSpPr>
            <a:spLocks noGrp="1"/>
          </p:cNvSpPr>
          <p:nvPr>
            <p:ph type="sldNum" sz="quarter" idx="10"/>
          </p:nvPr>
        </p:nvSpPr>
        <p:spPr/>
        <p:txBody>
          <a:bodyPr/>
          <a:lstStyle/>
          <a:p>
            <a:fld id="{766354D3-46C8-43E1-A0AD-C63495215E62}" type="slidenum">
              <a:rPr lang="da-DK" smtClean="0"/>
              <a:pPr/>
              <a:t>9</a:t>
            </a:fld>
            <a:endParaRPr lang="da-DK"/>
          </a:p>
        </p:txBody>
      </p:sp>
    </p:spTree>
    <p:extLst>
      <p:ext uri="{BB962C8B-B14F-4D97-AF65-F5344CB8AC3E}">
        <p14:creationId xmlns:p14="http://schemas.microsoft.com/office/powerpoint/2010/main" val="336372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B54D3C13-777A-4F0C-BD6E-4C7CCC7660D9}" type="datetime1">
              <a:rPr lang="da-DK" smtClean="0"/>
              <a:t>27-03-2022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F393D14-971F-4F21-BCC6-63EB4C3137B0}" type="datetime1">
              <a:rPr lang="da-DK" smtClean="0"/>
              <a:t>27-03-2022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D8217FE-DBF9-4B8B-9D25-B396C83F4E73}" type="datetime1">
              <a:rPr lang="da-DK" smtClean="0"/>
              <a:t>27-03-2022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2BAD4C68-89E8-4B15-A718-ED2864C7E9FF}" type="datetime1">
              <a:rPr lang="da-DK" smtClean="0"/>
              <a:t>27-03-2022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469D6C32-A22C-4510-B9D3-4BFC1053988E}" type="datetime1">
              <a:rPr lang="da-DK" smtClean="0"/>
              <a:t>27-03-2022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38112D5F-6826-45EF-91E1-381ADD65F566}" type="datetime1">
              <a:rPr lang="da-DK" smtClean="0"/>
              <a:t>27-03-2022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4B05CFA-A72B-41F7-A9C1-FF26639EF71A}" type="datetime1">
              <a:rPr lang="da-DK" smtClean="0"/>
              <a:t>27-03-2022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BB1E1490-CDE8-4ABE-9654-918944E7E1AB}" type="datetime1">
              <a:rPr lang="da-DK" smtClean="0"/>
              <a:t>27-03-2022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80B420F-F7C7-4D01-9225-76164935FC3E}" type="datetime1">
              <a:rPr lang="da-DK" smtClean="0"/>
              <a:t>27-03-2022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F0F0053E-A575-49C8-8F2A-62BDA0841323}" type="datetime1">
              <a:rPr lang="da-DK" smtClean="0"/>
              <a:t>27-03-2022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99E304F2-F879-4C5B-AECD-4AB101007963}" type="datetime1">
              <a:rPr lang="da-DK" smtClean="0"/>
              <a:t>27-03-2022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488D8B06-A19F-4F6A-BCDA-5D46154650FA}"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8B607-9868-4F2B-BB14-3CDC17A75706}" type="datetime1">
              <a:rPr lang="da-DK" smtClean="0"/>
              <a:t>27-03-2022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D8B06-A19F-4F6A-BCDA-5D46154650FA}"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miljoegis.mim.dk/spatialmap?profile=vandrammedirektiv3hoering202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lf.dk/viden-om/miljoe-og-klima/vandl%C3%B8b-og-klimatilpasning"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lf.dk/-/media/lf/viden-om/miljo-klima/vandloeb-og-klimatilpasning/rapport-screeningsmetode-vandloeb-envidanas-2020.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hyperlink" Target="https://www.fondriest.com/sontek-rs5-acoustic-doppler-current-profiler.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info.xylem.com/rs/240-UTB-146/images/SonTek-RS5-Brochure.pdf" TargetMode="Externa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srbat.d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mailto:sr@srbat.d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danskevandloeb.d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landbrugsavisen.dk/foreningen-danske-vandl%C3%B8b-vi-kan-undg%C3%A5-store-oversv%C3%B8mmelser?fbclid=IwAR2VEXm_EbvgOOkFTGYufdM24EqIpy0r3-vTzw8Rf7eW9Tk4hhbHtD7SP2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landbrugsavisen.dk/foreningen-danske-vandl%C3%B8b-vi-kan-undg%C3%A5-store-oversv%C3%B8mmelser?fbclid=IwAR2VEXm_EbvgOOkFTGYufdM24EqIpy0r3-vTzw8Rf7eW9Tk4hhbHtD7SP2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landbrugsavisen.dk/foreningen-danske-vandl%C3%B8b-vi-kan-undg%C3%A5-store-oversv%C3%B8mmelser?fbclid=IwAR2VEXm_EbvgOOkFTGYufdM24EqIpy0r3-vTzw8Rf7eW9Tk4hhbHtD7SP2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hyperlink" Target="https://landbrugsavisen.dk/foreningen-danske-vandl%C3%B8b-vi-kan-undg%C3%A5-store-oversv%C3%B8mmelser?fbclid=IwAR2VEXm_EbvgOOkFTGYufdM24EqIpy0r3-vTzw8Rf7eW9Tk4hhbHtD7SP2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544" y="620689"/>
            <a:ext cx="4197589" cy="1182420"/>
          </a:xfrm>
          <a:prstGeom prst="rect">
            <a:avLst/>
          </a:prstGeom>
        </p:spPr>
      </p:pic>
      <p:pic>
        <p:nvPicPr>
          <p:cNvPr id="7" name="Picture 6"/>
          <p:cNvPicPr>
            <a:picLocks noChangeAspect="1"/>
          </p:cNvPicPr>
          <p:nvPr/>
        </p:nvPicPr>
        <p:blipFill>
          <a:blip r:embed="rId4"/>
          <a:stretch>
            <a:fillRect/>
          </a:stretch>
        </p:blipFill>
        <p:spPr>
          <a:xfrm>
            <a:off x="4067944" y="764704"/>
            <a:ext cx="5567412" cy="5760603"/>
          </a:xfrm>
          <a:prstGeom prst="rect">
            <a:avLst/>
          </a:prstGeom>
        </p:spPr>
      </p:pic>
      <p:sp>
        <p:nvSpPr>
          <p:cNvPr id="8" name="Undertitel 5"/>
          <p:cNvSpPr txBox="1">
            <a:spLocks/>
          </p:cNvSpPr>
          <p:nvPr/>
        </p:nvSpPr>
        <p:spPr>
          <a:xfrm>
            <a:off x="539552" y="3717032"/>
            <a:ext cx="4144144" cy="246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400" b="1" dirty="0" smtClean="0">
                <a:solidFill>
                  <a:srgbClr val="163D4C"/>
                </a:solidFill>
                <a:latin typeface="Arial"/>
                <a:cs typeface="Arial"/>
              </a:rPr>
              <a:t>Generalforsamling 28. marts 2022</a:t>
            </a:r>
          </a:p>
          <a:p>
            <a:endParaRPr lang="da-DK" sz="1400" dirty="0" smtClean="0">
              <a:solidFill>
                <a:srgbClr val="163D4C"/>
              </a:solidFill>
              <a:latin typeface="Arial"/>
              <a:cs typeface="Arial"/>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1</a:t>
            </a:fld>
            <a:endParaRPr lang="da-DK"/>
          </a:p>
        </p:txBody>
      </p:sp>
    </p:spTree>
    <p:extLst>
      <p:ext uri="{BB962C8B-B14F-4D97-AF65-F5344CB8AC3E}">
        <p14:creationId xmlns:p14="http://schemas.microsoft.com/office/powerpoint/2010/main" val="3920426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2806346" cy="692497"/>
          </a:xfrm>
          <a:prstGeom prst="rect">
            <a:avLst/>
          </a:prstGeom>
        </p:spPr>
        <p:txBody>
          <a:bodyPr wrap="none">
            <a:spAutoFit/>
          </a:bodyPr>
          <a:lstStyle/>
          <a:p>
            <a:r>
              <a:rPr lang="da-DK" dirty="0" smtClean="0"/>
              <a:t>Effektivt Landbrug 7/8-2021</a:t>
            </a:r>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10</a:t>
            </a:fld>
            <a:endParaRPr lang="da-DK"/>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481" t="18989" r="15459" b="6103"/>
          <a:stretch/>
        </p:blipFill>
        <p:spPr bwMode="auto">
          <a:xfrm>
            <a:off x="214054" y="1138074"/>
            <a:ext cx="7670313" cy="4610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703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2806346" cy="692497"/>
          </a:xfrm>
          <a:prstGeom prst="rect">
            <a:avLst/>
          </a:prstGeom>
        </p:spPr>
        <p:txBody>
          <a:bodyPr wrap="none">
            <a:spAutoFit/>
          </a:bodyPr>
          <a:lstStyle/>
          <a:p>
            <a:r>
              <a:rPr lang="da-DK" dirty="0" smtClean="0"/>
              <a:t>Effektivt Landbrug 7/8-2021</a:t>
            </a:r>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11</a:t>
            </a:fld>
            <a:endParaRPr lang="da-DK"/>
          </a:p>
        </p:txBody>
      </p:sp>
      <p:pic>
        <p:nvPicPr>
          <p:cNvPr id="92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792" t="18861" r="25658" b="7476"/>
          <a:stretch/>
        </p:blipFill>
        <p:spPr bwMode="auto">
          <a:xfrm>
            <a:off x="4572000" y="2247089"/>
            <a:ext cx="3910519" cy="326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658" t="18828" r="26658" b="18828"/>
          <a:stretch/>
        </p:blipFill>
        <p:spPr bwMode="auto">
          <a:xfrm>
            <a:off x="319894" y="2247089"/>
            <a:ext cx="4353236" cy="3268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852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sz="3600" dirty="0" smtClean="0"/>
              <a:t>DV samarbejde mellem LF og grundejere</a:t>
            </a:r>
            <a:endParaRPr lang="da-DK" sz="3600"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Større politisk lydhørhed når vi er flere dermed kan vi opnå mere</a:t>
            </a:r>
          </a:p>
          <a:p>
            <a:r>
              <a:rPr lang="da-DK" altLang="da-DK" sz="2800" b="1" dirty="0">
                <a:latin typeface="Courier New" pitchFamily="49" charset="0"/>
              </a:rPr>
              <a:t>V</a:t>
            </a:r>
            <a:r>
              <a:rPr lang="da-DK" altLang="da-DK" sz="2800" b="1" dirty="0" smtClean="0">
                <a:latin typeface="Courier New" pitchFamily="49" charset="0"/>
              </a:rPr>
              <a:t>and </a:t>
            </a:r>
            <a:r>
              <a:rPr lang="da-DK" altLang="da-DK" sz="2800" b="1" dirty="0">
                <a:latin typeface="Courier New" pitchFamily="49" charset="0"/>
              </a:rPr>
              <a:t>skal ej drukne by og </a:t>
            </a:r>
            <a:r>
              <a:rPr lang="da-DK" altLang="da-DK" sz="2800" b="1" dirty="0" smtClean="0">
                <a:latin typeface="Courier New" pitchFamily="49" charset="0"/>
              </a:rPr>
              <a:t>land men helt i havet til fra grund til sund</a:t>
            </a:r>
          </a:p>
          <a:p>
            <a:r>
              <a:rPr lang="da-DK" altLang="da-DK" sz="2800" b="1" dirty="0" smtClean="0">
                <a:latin typeface="Courier New" pitchFamily="49" charset="0"/>
              </a:rPr>
              <a:t>Bestyrelsen deltager gerne i grundejerforeningernes generalforsamlinger</a:t>
            </a:r>
          </a:p>
          <a:p>
            <a:r>
              <a:rPr lang="da-DK" altLang="da-DK" sz="2800" b="1" dirty="0" smtClean="0">
                <a:latin typeface="Courier New" pitchFamily="49" charset="0"/>
              </a:rPr>
              <a:t>Medlemmer </a:t>
            </a:r>
            <a:r>
              <a:rPr lang="da-DK" altLang="da-DK" sz="2800" b="1" dirty="0">
                <a:latin typeface="Courier New" pitchFamily="49" charset="0"/>
              </a:rPr>
              <a:t>bør sprede kendskab og viden til </a:t>
            </a:r>
            <a:r>
              <a:rPr lang="da-DK" altLang="da-DK" sz="2800" b="1" dirty="0" smtClean="0">
                <a:latin typeface="Courier New" pitchFamily="49" charset="0"/>
              </a:rPr>
              <a:t>DV - håber at det vil ske</a:t>
            </a:r>
            <a:endParaRPr lang="da-DK" altLang="da-DK" sz="2800" b="1" dirty="0">
              <a:latin typeface="Courier New" pitchFamily="49" charset="0"/>
            </a:endParaRPr>
          </a:p>
          <a:p>
            <a:endParaRPr lang="da-DK" altLang="da-DK" sz="2800" b="1" dirty="0" smtClean="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12</a:t>
            </a:fld>
            <a:endParaRPr lang="da-DK"/>
          </a:p>
        </p:txBody>
      </p:sp>
    </p:spTree>
    <p:extLst>
      <p:ext uri="{BB962C8B-B14F-4D97-AF65-F5344CB8AC3E}">
        <p14:creationId xmlns:p14="http://schemas.microsoft.com/office/powerpoint/2010/main" val="3732128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Høringssvar på gasledning til Lolland-Falster</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37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Har opfordret til at gasledningen graves ned om sommeren, når der er mindst muligt vand i dræn og vandløb </a:t>
            </a:r>
          </a:p>
          <a:p>
            <a:r>
              <a:rPr lang="da-DK" altLang="da-DK" sz="2400" b="1" dirty="0" smtClean="0">
                <a:latin typeface="Courier New" pitchFamily="49" charset="0"/>
              </a:rPr>
              <a:t>Bygherre skal dække merudgifter gasledningen forårsager ved </a:t>
            </a:r>
            <a:r>
              <a:rPr lang="da-DK" altLang="da-DK" sz="2400" b="1" dirty="0" err="1" smtClean="0">
                <a:latin typeface="Courier New" pitchFamily="49" charset="0"/>
              </a:rPr>
              <a:t>nydræning</a:t>
            </a:r>
            <a:r>
              <a:rPr lang="da-DK" altLang="da-DK" sz="2400" b="1" dirty="0" smtClean="0">
                <a:latin typeface="Courier New" pitchFamily="49" charset="0"/>
              </a:rPr>
              <a:t> af arealer</a:t>
            </a:r>
          </a:p>
          <a:p>
            <a:r>
              <a:rPr lang="da-DK" altLang="da-DK" sz="2400" b="1" dirty="0" smtClean="0">
                <a:latin typeface="Courier New" pitchFamily="49" charset="0"/>
              </a:rPr>
              <a:t>Det bør undersøges om gasledning kan projekteres så den efter brug direkte kan genanvendes som rørlagt vandløb</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13</a:t>
            </a:fld>
            <a:endParaRPr lang="da-DK"/>
          </a:p>
        </p:txBody>
      </p:sp>
    </p:spTree>
    <p:extLst>
      <p:ext uri="{BB962C8B-B14F-4D97-AF65-F5344CB8AC3E}">
        <p14:creationId xmlns:p14="http://schemas.microsoft.com/office/powerpoint/2010/main" val="666172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Høringssvar på vandområdeplanerne 2021-2027</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621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Vandplaner i høring til 22/6-2022</a:t>
            </a:r>
          </a:p>
          <a:p>
            <a:r>
              <a:rPr lang="da-DK" altLang="da-DK" sz="2400" b="1" dirty="0" smtClean="0">
                <a:latin typeface="Courier New" pitchFamily="49" charset="0"/>
              </a:rPr>
              <a:t>DV og LF har et tæt samarbejde vedrørende høringssvar</a:t>
            </a:r>
          </a:p>
          <a:p>
            <a:r>
              <a:rPr lang="da-DK" altLang="da-DK" sz="2400" b="1" dirty="0" smtClean="0">
                <a:latin typeface="Courier New" pitchFamily="49" charset="0"/>
              </a:rPr>
              <a:t>Antallet af naturlige, kunstige og stærkt modificerede vandløb har ændret sig siden sidste vandplan</a:t>
            </a:r>
          </a:p>
          <a:p>
            <a:r>
              <a:rPr lang="da-DK" altLang="da-DK" sz="2400" b="1" dirty="0" smtClean="0">
                <a:latin typeface="Courier New" pitchFamily="49" charset="0"/>
              </a:rPr>
              <a:t>Vandløbets karakterisering kan findes her:</a:t>
            </a:r>
          </a:p>
          <a:p>
            <a:r>
              <a:rPr lang="da-DK" sz="2400" dirty="0">
                <a:hlinkClick r:id="rId4"/>
              </a:rPr>
              <a:t>https://</a:t>
            </a:r>
            <a:r>
              <a:rPr lang="da-DK" sz="2400" dirty="0" smtClean="0">
                <a:hlinkClick r:id="rId4"/>
              </a:rPr>
              <a:t>miljoegis.mim.dk/spatialmap?profile=vandrammedirektiv3hoering2021</a:t>
            </a:r>
            <a:endParaRPr lang="da-DK" sz="2400" dirty="0" smtClean="0"/>
          </a:p>
          <a:p>
            <a:r>
              <a:rPr lang="da-DK" altLang="da-DK" sz="2400" b="1" dirty="0">
                <a:latin typeface="Courier New" pitchFamily="49" charset="0"/>
              </a:rPr>
              <a:t>Z</a:t>
            </a:r>
            <a:r>
              <a:rPr lang="da-DK" altLang="da-DK" sz="2400" b="1" dirty="0" smtClean="0">
                <a:latin typeface="Courier New" pitchFamily="49" charset="0"/>
              </a:rPr>
              <a:t>oom først ind på den del af kortet der har interesse</a:t>
            </a:r>
          </a:p>
          <a:p>
            <a:r>
              <a:rPr lang="da-DK" altLang="da-DK" sz="2400" b="1" dirty="0" smtClean="0">
                <a:latin typeface="Courier New" pitchFamily="49" charset="0"/>
              </a:rPr>
              <a:t>Vælg derefter VP3 høring </a:t>
            </a:r>
            <a:r>
              <a:rPr lang="da-DK" altLang="da-DK" sz="2400" b="1" dirty="0" err="1" smtClean="0">
                <a:latin typeface="Courier New" pitchFamily="49" charset="0"/>
              </a:rPr>
              <a:t>karakteriseringog</a:t>
            </a:r>
            <a:r>
              <a:rPr lang="da-DK" altLang="da-DK" sz="2400" b="1" dirty="0" smtClean="0">
                <a:latin typeface="Courier New" pitchFamily="49" charset="0"/>
              </a:rPr>
              <a:t> derunder vandløb og herunder naturlige, kunstige eller stærkt</a:t>
            </a:r>
          </a:p>
          <a:p>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14</a:t>
            </a:fld>
            <a:endParaRPr lang="da-DK"/>
          </a:p>
        </p:txBody>
      </p:sp>
    </p:spTree>
    <p:extLst>
      <p:ext uri="{BB962C8B-B14F-4D97-AF65-F5344CB8AC3E}">
        <p14:creationId xmlns:p14="http://schemas.microsoft.com/office/powerpoint/2010/main" val="142551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593" b="5970"/>
          <a:stretch/>
        </p:blipFill>
        <p:spPr bwMode="auto">
          <a:xfrm>
            <a:off x="0" y="1201369"/>
            <a:ext cx="9144000" cy="459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ktangel 7"/>
          <p:cNvSpPr/>
          <p:nvPr/>
        </p:nvSpPr>
        <p:spPr>
          <a:xfrm>
            <a:off x="42716" y="5877272"/>
            <a:ext cx="7563802" cy="530915"/>
          </a:xfrm>
          <a:prstGeom prst="rect">
            <a:avLst/>
          </a:prstGeom>
        </p:spPr>
        <p:txBody>
          <a:bodyPr wrap="none">
            <a:spAutoFit/>
          </a:bodyPr>
          <a:lstStyle/>
          <a:p>
            <a:r>
              <a:rPr lang="da-DK" dirty="0" smtClean="0"/>
              <a:t>Landbrug og Fødevarer 16/2-2021: </a:t>
            </a:r>
            <a:r>
              <a:rPr lang="da-DK" sz="1050" dirty="0">
                <a:hlinkClick r:id="rId5"/>
              </a:rPr>
              <a:t>https://</a:t>
            </a:r>
            <a:r>
              <a:rPr lang="da-DK" sz="1050" dirty="0" smtClean="0">
                <a:hlinkClick r:id="rId5"/>
              </a:rPr>
              <a:t>lf.dk/viden-om/miljoe-og-klima/vandl%C3%B8b-og-klimatilpasning</a:t>
            </a:r>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15</a:t>
            </a:fld>
            <a:endParaRPr lang="da-DK"/>
          </a:p>
        </p:txBody>
      </p:sp>
    </p:spTree>
    <p:extLst>
      <p:ext uri="{BB962C8B-B14F-4D97-AF65-F5344CB8AC3E}">
        <p14:creationId xmlns:p14="http://schemas.microsoft.com/office/powerpoint/2010/main" val="316061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Nyt værktøj til screening af vandløb</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9091463" cy="692497"/>
          </a:xfrm>
          <a:prstGeom prst="rect">
            <a:avLst/>
          </a:prstGeom>
        </p:spPr>
        <p:txBody>
          <a:bodyPr wrap="none">
            <a:spAutoFit/>
          </a:bodyPr>
          <a:lstStyle/>
          <a:p>
            <a:r>
              <a:rPr lang="da-DK" dirty="0" smtClean="0"/>
              <a:t>Landbrug og Fødevarer 17/2-2021: </a:t>
            </a:r>
            <a:r>
              <a:rPr lang="da-DK" sz="800" dirty="0">
                <a:hlinkClick r:id="rId4"/>
              </a:rPr>
              <a:t>https://lf.dk/-/</a:t>
            </a:r>
            <a:r>
              <a:rPr lang="da-DK" sz="800" dirty="0" smtClean="0">
                <a:hlinkClick r:id="rId4"/>
              </a:rPr>
              <a:t>media/lf/viden-om/miljo-klima/vandloeb-og-klimatilpasning/rapport-screeningsmetode-vandloeb-envidanas-2020.pdf</a:t>
            </a:r>
            <a:endParaRPr lang="da-DK" sz="800" dirty="0" smtClean="0"/>
          </a:p>
          <a:p>
            <a:endParaRPr lang="da-DK" sz="1050" dirty="0" smtClean="0"/>
          </a:p>
          <a:p>
            <a:endParaRPr lang="da-DK" sz="105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43738"/>
            <a:ext cx="6778898" cy="478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ladsholder til diasnummer 2"/>
          <p:cNvSpPr>
            <a:spLocks noGrp="1"/>
          </p:cNvSpPr>
          <p:nvPr>
            <p:ph type="sldNum" sz="quarter" idx="12"/>
          </p:nvPr>
        </p:nvSpPr>
        <p:spPr/>
        <p:txBody>
          <a:bodyPr/>
          <a:lstStyle/>
          <a:p>
            <a:fld id="{488D8B06-A19F-4F6A-BCDA-5D46154650FA}" type="slidenum">
              <a:rPr lang="da-DK" smtClean="0"/>
              <a:pPr/>
              <a:t>16</a:t>
            </a:fld>
            <a:endParaRPr lang="da-DK"/>
          </a:p>
        </p:txBody>
      </p:sp>
    </p:spTree>
    <p:extLst>
      <p:ext uri="{BB962C8B-B14F-4D97-AF65-F5344CB8AC3E}">
        <p14:creationId xmlns:p14="http://schemas.microsoft.com/office/powerpoint/2010/main" val="950572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Kontrol af vandløbsregulativer</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908679"/>
            <a:ext cx="7443000" cy="923330"/>
          </a:xfrm>
          <a:prstGeom prst="rect">
            <a:avLst/>
          </a:prstGeom>
        </p:spPr>
        <p:txBody>
          <a:bodyPr wrap="none">
            <a:spAutoFit/>
          </a:bodyPr>
          <a:lstStyle/>
          <a:p>
            <a:r>
              <a:rPr lang="da-DK" dirty="0" smtClean="0"/>
              <a:t>Billede </a:t>
            </a:r>
            <a:r>
              <a:rPr lang="da-DK" dirty="0" err="1" smtClean="0"/>
              <a:t>SonTek</a:t>
            </a:r>
            <a:r>
              <a:rPr lang="da-DK" dirty="0"/>
              <a:t> RS5 </a:t>
            </a:r>
            <a:r>
              <a:rPr lang="da-DK" dirty="0" smtClean="0"/>
              <a:t>fra den 20/3-2022:</a:t>
            </a:r>
          </a:p>
          <a:p>
            <a:r>
              <a:rPr lang="da-DK" dirty="0" smtClean="0"/>
              <a:t> </a:t>
            </a:r>
            <a:r>
              <a:rPr lang="da-DK" dirty="0">
                <a:hlinkClick r:id="rId4"/>
              </a:rPr>
              <a:t>https://</a:t>
            </a:r>
            <a:r>
              <a:rPr lang="da-DK" dirty="0" smtClean="0">
                <a:hlinkClick r:id="rId4"/>
              </a:rPr>
              <a:t>www.fondriest.com/sontek-rs5-acoustic-doppler-current-profiler.htm</a:t>
            </a:r>
            <a:endParaRPr lang="da-DK" dirty="0" smtClean="0"/>
          </a:p>
          <a:p>
            <a:endParaRPr lang="da-DK"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17</a:t>
            </a:fld>
            <a:endParaRPr lang="da-DK" dirty="0"/>
          </a:p>
        </p:txBody>
      </p:sp>
      <p:sp>
        <p:nvSpPr>
          <p:cNvPr id="6" name="AutoShape 2" descr="RS5 Acoustic Doppler Current Profiler | SonTek"/>
          <p:cNvSpPr>
            <a:spLocks noChangeAspect="1" noChangeArrowheads="1"/>
          </p:cNvSpPr>
          <p:nvPr/>
        </p:nvSpPr>
        <p:spPr bwMode="auto">
          <a:xfrm>
            <a:off x="155575" y="-754063"/>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 name="Billed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08" y="1484784"/>
            <a:ext cx="7088884" cy="3870904"/>
          </a:xfrm>
          <a:prstGeom prst="rect">
            <a:avLst/>
          </a:prstGeom>
        </p:spPr>
      </p:pic>
    </p:spTree>
    <p:extLst>
      <p:ext uri="{BB962C8B-B14F-4D97-AF65-F5344CB8AC3E}">
        <p14:creationId xmlns:p14="http://schemas.microsoft.com/office/powerpoint/2010/main" val="334520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Kontrol af vandløbsregulativer</a:t>
            </a:r>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DV har købt en flowmåler til opmåling af vandløb</a:t>
            </a:r>
          </a:p>
          <a:p>
            <a:r>
              <a:rPr lang="da-DK" altLang="da-DK" sz="2800" b="1" dirty="0" smtClean="0">
                <a:latin typeface="Courier New" pitchFamily="49" charset="0"/>
              </a:rPr>
              <a:t>Den kan lejes af DV og herved kan der tegnes en profil af vandløbet:</a:t>
            </a:r>
          </a:p>
          <a:p>
            <a:endParaRPr lang="da-DK" altLang="da-DK" sz="2800" b="1" dirty="0" smtClean="0">
              <a:latin typeface="Courier New" pitchFamily="49" charset="0"/>
            </a:endParaRPr>
          </a:p>
          <a:p>
            <a:pPr>
              <a:buNone/>
            </a:pP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18</a:t>
            </a:fld>
            <a:endParaRPr lang="da-DK"/>
          </a:p>
        </p:txBody>
      </p:sp>
      <p:pic>
        <p:nvPicPr>
          <p:cNvPr id="5" name="Bille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65" y="3297557"/>
            <a:ext cx="8827041" cy="1523033"/>
          </a:xfrm>
          <a:prstGeom prst="rect">
            <a:avLst/>
          </a:prstGeom>
        </p:spPr>
      </p:pic>
      <p:sp>
        <p:nvSpPr>
          <p:cNvPr id="7" name="Rektangel 6"/>
          <p:cNvSpPr/>
          <p:nvPr/>
        </p:nvSpPr>
        <p:spPr>
          <a:xfrm>
            <a:off x="971600" y="5908679"/>
            <a:ext cx="8052204" cy="1200329"/>
          </a:xfrm>
          <a:prstGeom prst="rect">
            <a:avLst/>
          </a:prstGeom>
        </p:spPr>
        <p:txBody>
          <a:bodyPr wrap="none">
            <a:spAutoFit/>
          </a:bodyPr>
          <a:lstStyle/>
          <a:p>
            <a:r>
              <a:rPr lang="da-DK" dirty="0" smtClean="0"/>
              <a:t>Billede af vandløbsprofil taget med </a:t>
            </a:r>
            <a:r>
              <a:rPr lang="da-DK" dirty="0" err="1" smtClean="0"/>
              <a:t>SonTek</a:t>
            </a:r>
            <a:r>
              <a:rPr lang="da-DK" dirty="0" smtClean="0"/>
              <a:t> RS5. Billedet er hentet den 20/3-2022:</a:t>
            </a:r>
          </a:p>
          <a:p>
            <a:r>
              <a:rPr lang="da-DK" dirty="0"/>
              <a:t> </a:t>
            </a:r>
            <a:r>
              <a:rPr lang="da-DK" dirty="0">
                <a:hlinkClick r:id="rId5"/>
              </a:rPr>
              <a:t>https://</a:t>
            </a:r>
            <a:r>
              <a:rPr lang="da-DK" dirty="0" smtClean="0">
                <a:hlinkClick r:id="rId5"/>
              </a:rPr>
              <a:t>info.xylem.com/rs/240-UTB-146/images/SonTek-RS5-Brochure.pdf</a:t>
            </a:r>
            <a:endParaRPr lang="da-DK" dirty="0" smtClean="0"/>
          </a:p>
          <a:p>
            <a:endParaRPr lang="da-DK" dirty="0" smtClean="0"/>
          </a:p>
          <a:p>
            <a:endParaRPr lang="da-DK" dirty="0"/>
          </a:p>
        </p:txBody>
      </p:sp>
    </p:spTree>
    <p:extLst>
      <p:ext uri="{BB962C8B-B14F-4D97-AF65-F5344CB8AC3E}">
        <p14:creationId xmlns:p14="http://schemas.microsoft.com/office/powerpoint/2010/main" val="1374354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Kontrol af </a:t>
            </a:r>
            <a:r>
              <a:rPr lang="da-DK" dirty="0" smtClean="0"/>
              <a:t>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276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DV har af SR </a:t>
            </a:r>
            <a:r>
              <a:rPr lang="da-DK" altLang="da-DK" sz="2800" b="1" dirty="0" err="1" smtClean="0">
                <a:latin typeface="Courier New" pitchFamily="49" charset="0"/>
              </a:rPr>
              <a:t>Batymetri</a:t>
            </a:r>
            <a:r>
              <a:rPr lang="da-DK" altLang="da-DK" sz="2800" b="1" dirty="0" smtClean="0">
                <a:latin typeface="Courier New" pitchFamily="49" charset="0"/>
              </a:rPr>
              <a:t> fået udarbejdet en vejledning til kontrol af teoretisk skikkelse vha. gratisprogrammet HEC-RAS</a:t>
            </a:r>
          </a:p>
          <a:p>
            <a:r>
              <a:rPr lang="da-DK" altLang="da-DK" sz="2800" b="1" dirty="0" smtClean="0">
                <a:latin typeface="Courier New" pitchFamily="49" charset="0"/>
              </a:rPr>
              <a:t>Med programmet kan der tegnes længdeprofiler af vandløbet:</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19</a:t>
            </a:fld>
            <a:endParaRPr lang="da-DK"/>
          </a:p>
        </p:txBody>
      </p:sp>
    </p:spTree>
    <p:extLst>
      <p:ext uri="{BB962C8B-B14F-4D97-AF65-F5344CB8AC3E}">
        <p14:creationId xmlns:p14="http://schemas.microsoft.com/office/powerpoint/2010/main" val="11331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Eksternt indlæg inden GF</a:t>
            </a:r>
            <a:endParaRPr lang="da-DK" dirty="0"/>
          </a:p>
        </p:txBody>
      </p:sp>
      <p:sp>
        <p:nvSpPr>
          <p:cNvPr id="3" name="Pladsholder til indhold 2"/>
          <p:cNvSpPr>
            <a:spLocks noGrp="1"/>
          </p:cNvSpPr>
          <p:nvPr>
            <p:ph idx="1"/>
          </p:nvPr>
        </p:nvSpPr>
        <p:spPr/>
        <p:txBody>
          <a:bodyPr>
            <a:normAutofit/>
          </a:bodyPr>
          <a:lstStyle/>
          <a:p>
            <a:r>
              <a:rPr lang="da-DK" dirty="0" smtClean="0"/>
              <a:t>Erik Jørgensen, Chefkonsulent for Vand &amp; Natur </a:t>
            </a:r>
            <a:r>
              <a:rPr lang="da-DK" dirty="0"/>
              <a:t>for Landbrug &amp; </a:t>
            </a:r>
            <a:r>
              <a:rPr lang="da-DK" dirty="0" smtClean="0"/>
              <a:t>Fødevarer: Om vandområdeplanerne som er høring til 22. juni 2022. Hvad skal vi huske at have med i høringssvaret</a:t>
            </a:r>
          </a:p>
          <a:p>
            <a:r>
              <a:rPr lang="da-DK" dirty="0" smtClean="0"/>
              <a:t>Thor Gunnar Kofoed, Viceformand for Landbrug &amp; Fødevarer: Status for en opdateret vandløbslov</a:t>
            </a:r>
          </a:p>
          <a:p>
            <a:pPr marL="0" indent="0">
              <a:buNone/>
            </a:pPr>
            <a:endParaRPr lang="da-DK" dirty="0" smtClean="0"/>
          </a:p>
        </p:txBody>
      </p:sp>
      <p:sp>
        <p:nvSpPr>
          <p:cNvPr id="4" name="Pladsholder til diasnummer 3"/>
          <p:cNvSpPr>
            <a:spLocks noGrp="1"/>
          </p:cNvSpPr>
          <p:nvPr>
            <p:ph type="sldNum" sz="quarter" idx="12"/>
          </p:nvPr>
        </p:nvSpPr>
        <p:spPr/>
        <p:txBody>
          <a:bodyPr/>
          <a:lstStyle/>
          <a:p>
            <a:fld id="{488D8B06-A19F-4F6A-BCDA-5D46154650FA}" type="slidenum">
              <a:rPr lang="da-DK" smtClean="0"/>
              <a:pPr/>
              <a:t>2</a:t>
            </a:fld>
            <a:endParaRPr lang="da-DK"/>
          </a:p>
        </p:txBody>
      </p:sp>
    </p:spTree>
    <p:extLst>
      <p:ext uri="{BB962C8B-B14F-4D97-AF65-F5344CB8AC3E}">
        <p14:creationId xmlns:p14="http://schemas.microsoft.com/office/powerpoint/2010/main" val="1573544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Kontrol af 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971600" y="5908679"/>
            <a:ext cx="7744108" cy="923330"/>
          </a:xfrm>
          <a:prstGeom prst="rect">
            <a:avLst/>
          </a:prstGeom>
        </p:spPr>
        <p:txBody>
          <a:bodyPr wrap="none">
            <a:spAutoFit/>
          </a:bodyPr>
          <a:lstStyle/>
          <a:p>
            <a:r>
              <a:rPr lang="da-DK" dirty="0"/>
              <a:t>Billede af </a:t>
            </a:r>
            <a:r>
              <a:rPr lang="da-DK" dirty="0" smtClean="0"/>
              <a:t>længdeprofil beregnet med HEC-</a:t>
            </a:r>
            <a:r>
              <a:rPr lang="da-DK" dirty="0" err="1" smtClean="0"/>
              <a:t>RAS.Billedet</a:t>
            </a:r>
            <a:r>
              <a:rPr lang="da-DK" dirty="0" smtClean="0"/>
              <a:t> </a:t>
            </a:r>
            <a:r>
              <a:rPr lang="da-DK" dirty="0"/>
              <a:t>er hentet den 20/3-2022:</a:t>
            </a:r>
          </a:p>
          <a:p>
            <a:r>
              <a:rPr lang="da-DK" dirty="0"/>
              <a:t> </a:t>
            </a:r>
            <a:r>
              <a:rPr lang="da-DK" dirty="0">
                <a:hlinkClick r:id="rId4"/>
              </a:rPr>
              <a:t>https://srbat.dk</a:t>
            </a:r>
            <a:r>
              <a:rPr lang="da-DK" dirty="0" smtClean="0">
                <a:hlinkClick r:id="rId4"/>
              </a:rPr>
              <a:t>/</a:t>
            </a:r>
            <a:endParaRPr lang="da-DK" dirty="0" smtClean="0"/>
          </a:p>
          <a:p>
            <a:endParaRPr lang="da-DK"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20</a:t>
            </a:fld>
            <a:endParaRPr lang="da-DK" dirty="0"/>
          </a:p>
        </p:txBody>
      </p:sp>
      <p:sp>
        <p:nvSpPr>
          <p:cNvPr id="6" name="AutoShape 2" descr="RS5 Acoustic Doppler Current Profiler | SonTek"/>
          <p:cNvSpPr>
            <a:spLocks noChangeAspect="1" noChangeArrowheads="1"/>
          </p:cNvSpPr>
          <p:nvPr/>
        </p:nvSpPr>
        <p:spPr bwMode="auto">
          <a:xfrm>
            <a:off x="155575" y="-754063"/>
            <a:ext cx="2895600" cy="1581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1392406"/>
            <a:ext cx="6264696" cy="4321552"/>
          </a:xfrm>
          <a:prstGeom prst="rect">
            <a:avLst/>
          </a:prstGeom>
        </p:spPr>
      </p:pic>
    </p:spTree>
    <p:extLst>
      <p:ext uri="{BB962C8B-B14F-4D97-AF65-F5344CB8AC3E}">
        <p14:creationId xmlns:p14="http://schemas.microsoft.com/office/powerpoint/2010/main" val="1725526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Kontrol af </a:t>
            </a:r>
            <a:r>
              <a:rPr lang="da-DK" dirty="0" smtClean="0"/>
              <a:t>teoretisk skikkelse</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 </a:t>
            </a:r>
            <a:r>
              <a:rPr lang="da-DK" altLang="da-DK" sz="2800" b="1" dirty="0">
                <a:latin typeface="Courier New" pitchFamily="49" charset="0"/>
              </a:rPr>
              <a:t>V</a:t>
            </a:r>
            <a:r>
              <a:rPr lang="da-DK" altLang="da-DK" sz="2800" b="1" dirty="0" smtClean="0">
                <a:latin typeface="Courier New" pitchFamily="49" charset="0"/>
              </a:rPr>
              <a:t>ejledningen er gratis for medlemmer af DV</a:t>
            </a:r>
          </a:p>
          <a:p>
            <a:r>
              <a:rPr lang="da-DK" altLang="da-DK" sz="2800" b="1" dirty="0" smtClean="0">
                <a:latin typeface="Courier New" pitchFamily="49" charset="0"/>
              </a:rPr>
              <a:t>Den kan bestilles ved at sende en mail til:</a:t>
            </a:r>
          </a:p>
          <a:p>
            <a:r>
              <a:rPr lang="da-DK" altLang="da-DK" sz="2800" b="1" dirty="0" smtClean="0">
                <a:latin typeface="Courier New" pitchFamily="49" charset="0"/>
                <a:hlinkClick r:id="rId4"/>
              </a:rPr>
              <a:t>sr@srbat.dk</a:t>
            </a:r>
            <a:r>
              <a:rPr lang="da-DK" altLang="da-DK" sz="2800" b="1" dirty="0" smtClean="0">
                <a:latin typeface="Courier New" pitchFamily="49" charset="0"/>
              </a:rPr>
              <a:t> </a:t>
            </a:r>
          </a:p>
          <a:p>
            <a:r>
              <a:rPr lang="da-DK" altLang="da-DK" sz="2800" b="1" dirty="0" smtClean="0">
                <a:latin typeface="Courier New" pitchFamily="49" charset="0"/>
              </a:rPr>
              <a:t>Ved henvendelse skal opgives navn, mailadresse, vandløbslav og navn på formand eller kasserer i vandløbslavet </a:t>
            </a:r>
            <a:endParaRPr lang="da-DK" altLang="da-DK" sz="2400" b="1" dirty="0">
              <a:latin typeface="Courier New" pitchFamily="49" charset="0"/>
            </a:endParaRPr>
          </a:p>
        </p:txBody>
      </p:sp>
      <p:sp>
        <p:nvSpPr>
          <p:cNvPr id="3" name="Pladsholder til diasnummer 2"/>
          <p:cNvSpPr>
            <a:spLocks noGrp="1"/>
          </p:cNvSpPr>
          <p:nvPr>
            <p:ph type="sldNum" sz="quarter" idx="12"/>
          </p:nvPr>
        </p:nvSpPr>
        <p:spPr/>
        <p:txBody>
          <a:bodyPr/>
          <a:lstStyle/>
          <a:p>
            <a:fld id="{488D8B06-A19F-4F6A-BCDA-5D46154650FA}" type="slidenum">
              <a:rPr lang="da-DK" smtClean="0"/>
              <a:pPr/>
              <a:t>21</a:t>
            </a:fld>
            <a:endParaRPr lang="da-DK"/>
          </a:p>
        </p:txBody>
      </p:sp>
    </p:spTree>
    <p:extLst>
      <p:ext uri="{BB962C8B-B14F-4D97-AF65-F5344CB8AC3E}">
        <p14:creationId xmlns:p14="http://schemas.microsoft.com/office/powerpoint/2010/main" val="743202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Hjemmesiden</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251520" y="6324241"/>
            <a:ext cx="2803075" cy="530915"/>
          </a:xfrm>
          <a:prstGeom prst="rect">
            <a:avLst/>
          </a:prstGeom>
        </p:spPr>
        <p:txBody>
          <a:bodyPr wrap="none">
            <a:spAutoFit/>
          </a:bodyPr>
          <a:lstStyle/>
          <a:p>
            <a:r>
              <a:rPr lang="da-DK" dirty="0">
                <a:hlinkClick r:id="rId4"/>
              </a:rPr>
              <a:t>https://danskevandloeb.dk</a:t>
            </a:r>
            <a:r>
              <a:rPr lang="da-DK" dirty="0" smtClean="0">
                <a:hlinkClick r:id="rId4"/>
              </a:rPr>
              <a:t>/</a:t>
            </a:r>
            <a:endParaRPr lang="da-DK" dirty="0" smtClean="0"/>
          </a:p>
          <a:p>
            <a:endParaRPr lang="da-DK" sz="1050" dirty="0"/>
          </a:p>
        </p:txBody>
      </p:sp>
      <p:sp>
        <p:nvSpPr>
          <p:cNvPr id="5" name="Pladsholder til diasnummer 4"/>
          <p:cNvSpPr>
            <a:spLocks noGrp="1"/>
          </p:cNvSpPr>
          <p:nvPr>
            <p:ph type="sldNum" sz="quarter" idx="12"/>
          </p:nvPr>
        </p:nvSpPr>
        <p:spPr/>
        <p:txBody>
          <a:bodyPr/>
          <a:lstStyle/>
          <a:p>
            <a:fld id="{488D8B06-A19F-4F6A-BCDA-5D46154650FA}" type="slidenum">
              <a:rPr lang="da-DK" smtClean="0"/>
              <a:pPr/>
              <a:t>22</a:t>
            </a:fld>
            <a:endParaRPr lang="da-DK"/>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392" b="7318"/>
          <a:stretch/>
        </p:blipFill>
        <p:spPr bwMode="auto">
          <a:xfrm>
            <a:off x="539552" y="1628800"/>
            <a:ext cx="8098705" cy="3974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888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55575"/>
            <a:ext cx="20161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da-DK" altLang="da-DK" sz="4400" dirty="0" smtClean="0"/>
              <a:t>Følg os på Facebook</a:t>
            </a:r>
            <a:endParaRPr lang="da-DK" altLang="da-DK" sz="4400" dirty="0"/>
          </a:p>
        </p:txBody>
      </p:sp>
      <p:sp>
        <p:nvSpPr>
          <p:cNvPr id="2" name="Pladsholder til diasnummer 1"/>
          <p:cNvSpPr>
            <a:spLocks noGrp="1"/>
          </p:cNvSpPr>
          <p:nvPr>
            <p:ph type="sldNum" sz="quarter" idx="12"/>
          </p:nvPr>
        </p:nvSpPr>
        <p:spPr/>
        <p:txBody>
          <a:bodyPr/>
          <a:lstStyle/>
          <a:p>
            <a:fld id="{488D8B06-A19F-4F6A-BCDA-5D46154650FA}" type="slidenum">
              <a:rPr lang="da-DK" smtClean="0"/>
              <a:pPr/>
              <a:t>23</a:t>
            </a:fld>
            <a:endParaRPr lang="da-DK"/>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122" t="27868" r="14561" b="6041"/>
          <a:stretch/>
        </p:blipFill>
        <p:spPr bwMode="auto">
          <a:xfrm>
            <a:off x="2365361" y="1266323"/>
            <a:ext cx="4608512" cy="4144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841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I</a:t>
            </a:r>
            <a:r>
              <a:rPr lang="da-DK" dirty="0" smtClean="0"/>
              <a:t>ndlæg om Gudenåen</a:t>
            </a:r>
            <a:endParaRPr lang="da-DK" dirty="0"/>
          </a:p>
        </p:txBody>
      </p:sp>
      <p:sp>
        <p:nvSpPr>
          <p:cNvPr id="3" name="Pladsholder til indhold 2"/>
          <p:cNvSpPr>
            <a:spLocks noGrp="1"/>
          </p:cNvSpPr>
          <p:nvPr>
            <p:ph idx="1"/>
          </p:nvPr>
        </p:nvSpPr>
        <p:spPr/>
        <p:txBody>
          <a:bodyPr>
            <a:normAutofit/>
          </a:bodyPr>
          <a:lstStyle/>
          <a:p>
            <a:r>
              <a:rPr lang="da-DK" dirty="0" smtClean="0"/>
              <a:t>Bestyrelsesmedlem Hans de </a:t>
            </a:r>
            <a:r>
              <a:rPr lang="da-DK" dirty="0" err="1" smtClean="0"/>
              <a:t>Neergard</a:t>
            </a:r>
            <a:r>
              <a:rPr lang="da-DK" dirty="0" smtClean="0"/>
              <a:t> og suppleant til bestyrelsen samt ejer af SR </a:t>
            </a:r>
            <a:r>
              <a:rPr lang="da-DK" dirty="0" err="1" smtClean="0"/>
              <a:t>Batymetri</a:t>
            </a:r>
            <a:r>
              <a:rPr lang="da-DK" dirty="0" smtClean="0"/>
              <a:t> Steen Rasmussen vil nu som en del af beretningen fortælle om arbejdet med Gudenåen</a:t>
            </a:r>
          </a:p>
        </p:txBody>
      </p:sp>
      <p:sp>
        <p:nvSpPr>
          <p:cNvPr id="4" name="Pladsholder til diasnummer 3"/>
          <p:cNvSpPr>
            <a:spLocks noGrp="1"/>
          </p:cNvSpPr>
          <p:nvPr>
            <p:ph type="sldNum" sz="quarter" idx="12"/>
          </p:nvPr>
        </p:nvSpPr>
        <p:spPr/>
        <p:txBody>
          <a:bodyPr/>
          <a:lstStyle/>
          <a:p>
            <a:fld id="{488D8B06-A19F-4F6A-BCDA-5D46154650FA}" type="slidenum">
              <a:rPr lang="da-DK" smtClean="0"/>
              <a:pPr/>
              <a:t>24</a:t>
            </a:fld>
            <a:endParaRPr lang="da-DK"/>
          </a:p>
        </p:txBody>
      </p:sp>
    </p:spTree>
    <p:extLst>
      <p:ext uri="{BB962C8B-B14F-4D97-AF65-F5344CB8AC3E}">
        <p14:creationId xmlns:p14="http://schemas.microsoft.com/office/powerpoint/2010/main" val="419835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3081925146"/>
              </p:ext>
            </p:extLst>
          </p:nvPr>
        </p:nvGraphicFramePr>
        <p:xfrm>
          <a:off x="1619672" y="2079624"/>
          <a:ext cx="6192688" cy="430170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6" name="Text Box 6"/>
          <p:cNvSpPr txBox="1">
            <a:spLocks noChangeArrowheads="1"/>
          </p:cNvSpPr>
          <p:nvPr/>
        </p:nvSpPr>
        <p:spPr bwMode="auto">
          <a:xfrm>
            <a:off x="447472" y="1196752"/>
            <a:ext cx="8208912" cy="467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800" b="1" dirty="0" smtClean="0">
                <a:latin typeface="Courier New" pitchFamily="49" charset="0"/>
              </a:rPr>
              <a:t>Dansk regionsstruktur med hovedstaden og Sjælland i samme region</a:t>
            </a:r>
          </a:p>
          <a:p>
            <a:r>
              <a:rPr lang="da-DK" altLang="da-DK" sz="2800" b="1" dirty="0" smtClean="0">
                <a:latin typeface="Courier New" pitchFamily="49" charset="0"/>
              </a:rPr>
              <a:t>Fra hver region udpeges 1 fra landbruget og 1 fra grundejere</a:t>
            </a:r>
          </a:p>
          <a:p>
            <a:r>
              <a:rPr lang="da-DK" altLang="da-DK" sz="2800" b="1" dirty="0" smtClean="0">
                <a:latin typeface="Courier New" pitchFamily="49" charset="0"/>
              </a:rPr>
              <a:t>Derudover vælges et bestyrelsesmedlem og en suppleant fra hver region ved simpelt stemmeflertal på GF</a:t>
            </a:r>
          </a:p>
          <a:p>
            <a:r>
              <a:rPr lang="da-DK" altLang="da-DK" sz="2800" b="1" dirty="0" smtClean="0">
                <a:latin typeface="Courier New" pitchFamily="49" charset="0"/>
              </a:rPr>
              <a:t>Enhver tilstedeværende person fra medlemslav kan stemme</a:t>
            </a:r>
          </a:p>
          <a:p>
            <a:pPr>
              <a:buNone/>
            </a:pPr>
            <a:endParaRPr lang="da-DK" altLang="da-DK" sz="2400" b="1" dirty="0">
              <a:latin typeface="Courier New" pitchFamily="49" charset="0"/>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25</a:t>
            </a:fld>
            <a:endParaRPr lang="da-DK"/>
          </a:p>
        </p:txBody>
      </p:sp>
    </p:spTree>
    <p:extLst>
      <p:ext uri="{BB962C8B-B14F-4D97-AF65-F5344CB8AC3E}">
        <p14:creationId xmlns:p14="http://schemas.microsoft.com/office/powerpoint/2010/main" val="3880431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a:graphicFrameLocks/>
          </p:cNvGraphicFramePr>
          <p:nvPr>
            <p:extLst>
              <p:ext uri="{D42A27DB-BD31-4B8C-83A1-F6EECF244321}">
                <p14:modId xmlns:p14="http://schemas.microsoft.com/office/powerpoint/2010/main" val="3754809751"/>
              </p:ext>
            </p:extLst>
          </p:nvPr>
        </p:nvGraphicFramePr>
        <p:xfrm>
          <a:off x="1619672" y="2079624"/>
          <a:ext cx="6192688" cy="430170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6" name="Text Box 6"/>
          <p:cNvSpPr txBox="1">
            <a:spLocks noChangeArrowheads="1"/>
          </p:cNvSpPr>
          <p:nvPr/>
        </p:nvSpPr>
        <p:spPr bwMode="auto">
          <a:xfrm>
            <a:off x="447472" y="1196752"/>
            <a:ext cx="8208912"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Nuværende sammensætning:</a:t>
            </a:r>
          </a:p>
          <a:p>
            <a:r>
              <a:rPr lang="da-DK" altLang="da-DK" sz="2600" b="1" dirty="0" smtClean="0">
                <a:latin typeface="Courier New" pitchFamily="49" charset="0"/>
              </a:rPr>
              <a:t>Nordjylland: Lars </a:t>
            </a:r>
            <a:r>
              <a:rPr lang="da-DK" altLang="da-DK" sz="2600" b="1" dirty="0" err="1" smtClean="0">
                <a:latin typeface="Courier New" pitchFamily="49" charset="0"/>
              </a:rPr>
              <a:t>Mellemkjær</a:t>
            </a:r>
            <a:r>
              <a:rPr lang="da-DK" altLang="da-DK" sz="2600" b="1" dirty="0" smtClean="0">
                <a:latin typeface="Courier New" pitchFamily="49" charset="0"/>
              </a:rPr>
              <a:t>(L), Lars Olsen(L), Mogens Christensen(G), Niels Møller(L)</a:t>
            </a:r>
          </a:p>
          <a:p>
            <a:r>
              <a:rPr lang="da-DK" altLang="da-DK" sz="2600" b="1" dirty="0" smtClean="0">
                <a:latin typeface="Courier New" pitchFamily="49" charset="0"/>
              </a:rPr>
              <a:t>Midtjylland: Dick </a:t>
            </a:r>
            <a:r>
              <a:rPr lang="da-DK" altLang="da-DK" sz="2600" b="1" dirty="0" err="1" smtClean="0">
                <a:latin typeface="Courier New" pitchFamily="49" charset="0"/>
              </a:rPr>
              <a:t>Millenaar</a:t>
            </a:r>
            <a:r>
              <a:rPr lang="da-DK" altLang="da-DK" sz="2600" b="1" dirty="0" smtClean="0">
                <a:latin typeface="Courier New" pitchFamily="49" charset="0"/>
              </a:rPr>
              <a:t>(L), Lars Bo Nielsen(G), Hans de Neergaard (L</a:t>
            </a:r>
            <a:r>
              <a:rPr lang="da-DK" altLang="da-DK" sz="2600" b="1" dirty="0">
                <a:latin typeface="Courier New" pitchFamily="49" charset="0"/>
              </a:rPr>
              <a:t>), </a:t>
            </a:r>
            <a:r>
              <a:rPr lang="da-DK" altLang="da-DK" sz="2600" b="1" dirty="0" smtClean="0">
                <a:latin typeface="Courier New" pitchFamily="49" charset="0"/>
              </a:rPr>
              <a:t>Steen Rasmussen(L</a:t>
            </a:r>
            <a:r>
              <a:rPr lang="da-DK" altLang="da-DK" sz="2600" b="1" dirty="0">
                <a:latin typeface="Courier New" pitchFamily="49" charset="0"/>
              </a:rPr>
              <a:t>) </a:t>
            </a:r>
            <a:endParaRPr lang="da-DK" altLang="da-DK" sz="2600" b="1" dirty="0" smtClean="0">
              <a:latin typeface="Courier New" pitchFamily="49" charset="0"/>
            </a:endParaRPr>
          </a:p>
          <a:p>
            <a:r>
              <a:rPr lang="da-DK" altLang="da-DK" sz="2600" b="1" dirty="0" smtClean="0">
                <a:latin typeface="Courier New" pitchFamily="49" charset="0"/>
              </a:rPr>
              <a:t>Syddanmark: Sabine Schulze-Lorenzen(G),</a:t>
            </a:r>
            <a:endParaRPr lang="da-DK" altLang="da-DK" sz="2600" b="1" dirty="0">
              <a:latin typeface="Courier New" pitchFamily="49" charset="0"/>
            </a:endParaRPr>
          </a:p>
          <a:p>
            <a:pPr>
              <a:buNone/>
            </a:pPr>
            <a:r>
              <a:rPr lang="da-DK" altLang="da-DK" sz="2600" b="1" dirty="0" smtClean="0">
                <a:latin typeface="Courier New" pitchFamily="49" charset="0"/>
              </a:rPr>
              <a:t>Jesper Haarslev(G), Poul B. Christensen (L), </a:t>
            </a:r>
            <a:r>
              <a:rPr lang="da-DK" altLang="da-DK" sz="2600" b="1" dirty="0" err="1" smtClean="0">
                <a:latin typeface="Courier New" pitchFamily="49" charset="0"/>
              </a:rPr>
              <a:t>Sven-Aage</a:t>
            </a:r>
            <a:r>
              <a:rPr lang="da-DK" altLang="da-DK" sz="2600" b="1" dirty="0" smtClean="0">
                <a:latin typeface="Courier New" pitchFamily="49" charset="0"/>
              </a:rPr>
              <a:t> Stenholdt(L)</a:t>
            </a:r>
          </a:p>
          <a:p>
            <a:r>
              <a:rPr lang="da-DK" altLang="da-DK" sz="2600" b="1" dirty="0" smtClean="0">
                <a:latin typeface="Courier New" pitchFamily="49" charset="0"/>
              </a:rPr>
              <a:t>Sjælland: Helge Danneskiold-Samsøe(L), Søren Hansen (L), Knud Erich </a:t>
            </a:r>
            <a:r>
              <a:rPr lang="da-DK" altLang="da-DK" sz="2600" b="1" dirty="0" err="1" smtClean="0">
                <a:latin typeface="Courier New" pitchFamily="49" charset="0"/>
              </a:rPr>
              <a:t>Thonke</a:t>
            </a:r>
            <a:r>
              <a:rPr lang="da-DK" altLang="da-DK" sz="2600" b="1" dirty="0" smtClean="0">
                <a:latin typeface="Courier New" pitchFamily="49" charset="0"/>
              </a:rPr>
              <a:t>(G), </a:t>
            </a:r>
            <a:r>
              <a:rPr lang="da-DK" altLang="da-DK" sz="2600" b="1" dirty="0">
                <a:latin typeface="Courier New" pitchFamily="49" charset="0"/>
              </a:rPr>
              <a:t>Jørgen Dalgård(L</a:t>
            </a:r>
            <a:r>
              <a:rPr lang="da-DK" altLang="da-DK" sz="2600" b="1" dirty="0" smtClean="0">
                <a:latin typeface="Courier New" pitchFamily="49" charset="0"/>
              </a:rPr>
              <a:t>)</a:t>
            </a:r>
            <a:endParaRPr lang="da-DK" altLang="da-DK" sz="2600" b="1" dirty="0">
              <a:latin typeface="Courier New" pitchFamily="49" charset="0"/>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26</a:t>
            </a:fld>
            <a:endParaRPr lang="da-DK"/>
          </a:p>
        </p:txBody>
      </p:sp>
    </p:spTree>
    <p:extLst>
      <p:ext uri="{BB962C8B-B14F-4D97-AF65-F5344CB8AC3E}">
        <p14:creationId xmlns:p14="http://schemas.microsoft.com/office/powerpoint/2010/main" val="1667219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5" y="155510"/>
            <a:ext cx="2016125" cy="43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447472" y="1196752"/>
            <a:ext cx="8208912" cy="62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da-DK" altLang="da-DK" sz="2600" b="1" dirty="0" smtClean="0">
                <a:latin typeface="Courier New" pitchFamily="49" charset="0"/>
              </a:rPr>
              <a:t>Følgende er på valg og genopstiller:</a:t>
            </a:r>
          </a:p>
          <a:p>
            <a:r>
              <a:rPr lang="da-DK" altLang="da-DK" sz="2600" b="1" dirty="0" smtClean="0">
                <a:latin typeface="Courier New" pitchFamily="49" charset="0"/>
              </a:rPr>
              <a:t>Nordjylland: Niels Møller(L)og Lars Olsen (L)</a:t>
            </a:r>
          </a:p>
          <a:p>
            <a:r>
              <a:rPr lang="da-DK" altLang="da-DK" sz="2600" b="1" dirty="0" smtClean="0">
                <a:latin typeface="Courier New" pitchFamily="49" charset="0"/>
              </a:rPr>
              <a:t>Midtjylland: Lars Bo Nielsen(L) og</a:t>
            </a:r>
          </a:p>
          <a:p>
            <a:pPr>
              <a:buNone/>
            </a:pPr>
            <a:r>
              <a:rPr lang="da-DK" altLang="da-DK" sz="2600" b="1" dirty="0" smtClean="0">
                <a:latin typeface="Courier New" pitchFamily="49" charset="0"/>
              </a:rPr>
              <a:t>Steen Rasmussen(L</a:t>
            </a:r>
            <a:r>
              <a:rPr lang="da-DK" altLang="da-DK" sz="2600" b="1" dirty="0">
                <a:latin typeface="Courier New" pitchFamily="49" charset="0"/>
              </a:rPr>
              <a:t>) </a:t>
            </a:r>
            <a:endParaRPr lang="da-DK" altLang="da-DK" sz="2600" b="1" dirty="0" smtClean="0">
              <a:latin typeface="Courier New" pitchFamily="49" charset="0"/>
            </a:endParaRPr>
          </a:p>
          <a:p>
            <a:r>
              <a:rPr lang="da-DK" altLang="da-DK" sz="2600" b="1" dirty="0" smtClean="0">
                <a:latin typeface="Courier New" pitchFamily="49" charset="0"/>
              </a:rPr>
              <a:t>Syddanmark: </a:t>
            </a:r>
            <a:r>
              <a:rPr lang="da-DK" altLang="da-DK" sz="2600" b="1" dirty="0" err="1" smtClean="0">
                <a:latin typeface="Courier New" pitchFamily="49" charset="0"/>
              </a:rPr>
              <a:t>Sven-Aage</a:t>
            </a:r>
            <a:r>
              <a:rPr lang="da-DK" altLang="da-DK" sz="2600" b="1" dirty="0" smtClean="0">
                <a:latin typeface="Courier New" pitchFamily="49" charset="0"/>
              </a:rPr>
              <a:t> Stenholdt(L</a:t>
            </a:r>
            <a:r>
              <a:rPr lang="da-DK" altLang="da-DK" sz="2600" b="1" dirty="0">
                <a:latin typeface="Courier New" pitchFamily="49" charset="0"/>
              </a:rPr>
              <a:t>), Poul B. Christensen (</a:t>
            </a:r>
            <a:r>
              <a:rPr lang="da-DK" altLang="da-DK" sz="2600" b="1" dirty="0" smtClean="0">
                <a:latin typeface="Courier New" pitchFamily="49" charset="0"/>
              </a:rPr>
              <a:t>L)og Sabine </a:t>
            </a:r>
            <a:r>
              <a:rPr lang="da-DK" altLang="da-DK" sz="2600" b="1" dirty="0">
                <a:latin typeface="Courier New" pitchFamily="49" charset="0"/>
              </a:rPr>
              <a:t>Schulze-Lorenzen(G)</a:t>
            </a:r>
            <a:endParaRPr lang="da-DK" altLang="da-DK" sz="2600" b="1" dirty="0" smtClean="0">
              <a:latin typeface="Courier New" pitchFamily="49" charset="0"/>
            </a:endParaRPr>
          </a:p>
          <a:p>
            <a:r>
              <a:rPr lang="da-DK" altLang="da-DK" sz="2600" b="1" dirty="0" smtClean="0">
                <a:latin typeface="Courier New" pitchFamily="49" charset="0"/>
              </a:rPr>
              <a:t>Sjælland</a:t>
            </a:r>
            <a:r>
              <a:rPr lang="da-DK" altLang="da-DK" sz="2600" b="1" dirty="0">
                <a:latin typeface="Courier New" pitchFamily="49" charset="0"/>
              </a:rPr>
              <a:t>: Jørgen </a:t>
            </a:r>
            <a:r>
              <a:rPr lang="da-DK" altLang="da-DK" sz="2600" b="1" dirty="0" smtClean="0">
                <a:latin typeface="Courier New" pitchFamily="49" charset="0"/>
              </a:rPr>
              <a:t>Dalgård(L)og </a:t>
            </a:r>
            <a:r>
              <a:rPr lang="da-DK" altLang="da-DK" sz="2600" b="1" dirty="0">
                <a:latin typeface="Courier New" pitchFamily="49" charset="0"/>
              </a:rPr>
              <a:t>Knud Erich </a:t>
            </a:r>
            <a:r>
              <a:rPr lang="da-DK" altLang="da-DK" sz="2600" b="1" dirty="0" err="1">
                <a:latin typeface="Courier New" pitchFamily="49" charset="0"/>
              </a:rPr>
              <a:t>Thonke</a:t>
            </a:r>
            <a:r>
              <a:rPr lang="da-DK" altLang="da-DK" sz="2600" b="1" dirty="0">
                <a:latin typeface="Courier New" pitchFamily="49" charset="0"/>
              </a:rPr>
              <a:t>(G</a:t>
            </a:r>
            <a:r>
              <a:rPr lang="da-DK" altLang="da-DK" sz="2600" b="1" dirty="0" smtClean="0">
                <a:latin typeface="Courier New" pitchFamily="49" charset="0"/>
              </a:rPr>
              <a:t>) </a:t>
            </a:r>
          </a:p>
          <a:p>
            <a:r>
              <a:rPr lang="da-DK" altLang="da-DK" sz="2600" b="1" dirty="0" smtClean="0">
                <a:latin typeface="Courier New" pitchFamily="49" charset="0"/>
              </a:rPr>
              <a:t>Søren Hansen (L)genopstiller ej, men foreslår Lars </a:t>
            </a:r>
            <a:r>
              <a:rPr lang="da-DK" altLang="da-DK" sz="2600" b="1" dirty="0" err="1" smtClean="0">
                <a:latin typeface="Courier New" pitchFamily="49" charset="0"/>
              </a:rPr>
              <a:t>Egedal</a:t>
            </a:r>
            <a:r>
              <a:rPr lang="da-DK" altLang="da-DK" sz="2600" b="1" dirty="0" smtClean="0">
                <a:latin typeface="Courier New" pitchFamily="49" charset="0"/>
              </a:rPr>
              <a:t>(L). Den valgte person vælges for 1 år.</a:t>
            </a:r>
          </a:p>
          <a:p>
            <a:pPr>
              <a:buNone/>
            </a:pPr>
            <a:endParaRPr lang="da-DK" altLang="da-DK" sz="2600" b="1" dirty="0">
              <a:latin typeface="Courier New" pitchFamily="49" charset="0"/>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dirty="0" smtClean="0"/>
              <a:t>7. Regionsvalg af bestyrelsesmedlemmer/suppleanter</a:t>
            </a:r>
            <a:endParaRPr lang="da-DK" dirty="0"/>
          </a:p>
        </p:txBody>
      </p:sp>
      <p:sp>
        <p:nvSpPr>
          <p:cNvPr id="2" name="Pladsholder til diasnummer 1"/>
          <p:cNvSpPr>
            <a:spLocks noGrp="1"/>
          </p:cNvSpPr>
          <p:nvPr>
            <p:ph type="sldNum" sz="quarter" idx="12"/>
          </p:nvPr>
        </p:nvSpPr>
        <p:spPr/>
        <p:txBody>
          <a:bodyPr/>
          <a:lstStyle/>
          <a:p>
            <a:fld id="{488D8B06-A19F-4F6A-BCDA-5D46154650FA}" type="slidenum">
              <a:rPr lang="da-DK" smtClean="0"/>
              <a:pPr/>
              <a:t>27</a:t>
            </a:fld>
            <a:endParaRPr lang="da-DK" dirty="0"/>
          </a:p>
        </p:txBody>
      </p:sp>
    </p:spTree>
    <p:extLst>
      <p:ext uri="{BB962C8B-B14F-4D97-AF65-F5344CB8AC3E}">
        <p14:creationId xmlns:p14="http://schemas.microsoft.com/office/powerpoint/2010/main" val="1670564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Generalforsamling -dagsorden</a:t>
            </a:r>
            <a:endParaRPr lang="en-US" dirty="0"/>
          </a:p>
        </p:txBody>
      </p:sp>
      <p:sp>
        <p:nvSpPr>
          <p:cNvPr id="3" name="Rectangle 2"/>
          <p:cNvSpPr/>
          <p:nvPr/>
        </p:nvSpPr>
        <p:spPr>
          <a:xfrm>
            <a:off x="1691680" y="1700808"/>
            <a:ext cx="6120680" cy="4680520"/>
          </a:xfrm>
          <a:prstGeom prst="rect">
            <a:avLst/>
          </a:prstGeom>
        </p:spPr>
        <p:txBody>
          <a:bodyPr wrap="square">
            <a:spAutoFit/>
          </a:bodyPr>
          <a:lstStyle/>
          <a:p>
            <a:pPr marL="342900" indent="-342900">
              <a:buAutoNum type="arabicPeriod"/>
            </a:pPr>
            <a:r>
              <a:rPr lang="da-DK" sz="2400" dirty="0" smtClean="0"/>
              <a:t>Valg </a:t>
            </a:r>
            <a:r>
              <a:rPr lang="da-DK" sz="2400" dirty="0"/>
              <a:t>af </a:t>
            </a:r>
            <a:r>
              <a:rPr lang="da-DK" sz="2400" dirty="0" smtClean="0"/>
              <a:t>dirigent</a:t>
            </a:r>
          </a:p>
          <a:p>
            <a:pPr marL="342900" indent="-342900">
              <a:buAutoNum type="arabicPeriod"/>
            </a:pPr>
            <a:r>
              <a:rPr lang="da-DK" sz="2400" dirty="0" smtClean="0"/>
              <a:t>Valg </a:t>
            </a:r>
            <a:r>
              <a:rPr lang="da-DK" sz="2400" dirty="0"/>
              <a:t>af </a:t>
            </a:r>
            <a:r>
              <a:rPr lang="da-DK" sz="2400" dirty="0" smtClean="0"/>
              <a:t>en stemmetæller fra hver region</a:t>
            </a:r>
          </a:p>
          <a:p>
            <a:pPr marL="342900" indent="-342900">
              <a:buAutoNum type="arabicPeriod"/>
            </a:pPr>
            <a:r>
              <a:rPr lang="da-DK" sz="2400" dirty="0" smtClean="0"/>
              <a:t>Bestyrelsens </a:t>
            </a:r>
            <a:r>
              <a:rPr lang="da-DK" sz="2400" dirty="0"/>
              <a:t>beretning og debat om </a:t>
            </a:r>
            <a:r>
              <a:rPr lang="da-DK" sz="2400" dirty="0" smtClean="0"/>
              <a:t>beretning </a:t>
            </a:r>
          </a:p>
          <a:p>
            <a:pPr marL="342900" indent="-342900">
              <a:buAutoNum type="arabicPeriod"/>
            </a:pPr>
            <a:r>
              <a:rPr lang="da-DK" sz="2400" dirty="0" smtClean="0"/>
              <a:t>Fremlæggelse </a:t>
            </a:r>
            <a:r>
              <a:rPr lang="da-DK" sz="2400" dirty="0"/>
              <a:t>af revideret regnskab til </a:t>
            </a:r>
            <a:r>
              <a:rPr lang="da-DK" sz="2400" dirty="0" smtClean="0"/>
              <a:t>godkendelse</a:t>
            </a:r>
          </a:p>
          <a:p>
            <a:pPr marL="342900" indent="-342900">
              <a:buAutoNum type="arabicPeriod"/>
            </a:pPr>
            <a:r>
              <a:rPr lang="da-DK" sz="2400" dirty="0" smtClean="0"/>
              <a:t>Behandling </a:t>
            </a:r>
            <a:r>
              <a:rPr lang="da-DK" sz="2400" dirty="0"/>
              <a:t>af indkomne </a:t>
            </a:r>
            <a:r>
              <a:rPr lang="da-DK" sz="2400" dirty="0" smtClean="0"/>
              <a:t>forslag</a:t>
            </a:r>
          </a:p>
          <a:p>
            <a:pPr marL="342900" indent="-342900">
              <a:buAutoNum type="arabicPeriod"/>
            </a:pPr>
            <a:r>
              <a:rPr lang="da-DK" sz="2400" dirty="0" smtClean="0"/>
              <a:t>Fremlæggelse </a:t>
            </a:r>
            <a:r>
              <a:rPr lang="da-DK" sz="2400" dirty="0"/>
              <a:t>af </a:t>
            </a:r>
            <a:r>
              <a:rPr lang="da-DK" sz="2400" dirty="0" smtClean="0"/>
              <a:t>budget</a:t>
            </a:r>
          </a:p>
          <a:p>
            <a:pPr marL="342900" indent="-342900">
              <a:buAutoNum type="arabicPeriod"/>
            </a:pPr>
            <a:r>
              <a:rPr lang="da-DK" sz="2400" dirty="0" smtClean="0"/>
              <a:t>Regionsvis </a:t>
            </a:r>
            <a:r>
              <a:rPr lang="da-DK" sz="2400" dirty="0"/>
              <a:t>valg af bestyrelsesmedlem og </a:t>
            </a:r>
            <a:r>
              <a:rPr lang="da-DK" sz="2400" dirty="0" smtClean="0"/>
              <a:t>suppleant</a:t>
            </a:r>
          </a:p>
          <a:p>
            <a:pPr marL="342900" indent="-342900">
              <a:buAutoNum type="arabicPeriod"/>
            </a:pPr>
            <a:r>
              <a:rPr lang="da-DK" sz="2400" dirty="0" smtClean="0"/>
              <a:t>Valg </a:t>
            </a:r>
            <a:r>
              <a:rPr lang="da-DK" sz="2400" dirty="0"/>
              <a:t>af revisor og </a:t>
            </a:r>
            <a:r>
              <a:rPr lang="da-DK" sz="2400" dirty="0" smtClean="0"/>
              <a:t>suppleant</a:t>
            </a:r>
          </a:p>
          <a:p>
            <a:pPr marL="342900" indent="-342900">
              <a:buAutoNum type="arabicPeriod"/>
            </a:pPr>
            <a:r>
              <a:rPr lang="da-DK" sz="2400" dirty="0" smtClean="0"/>
              <a:t>Eventuelt</a:t>
            </a:r>
            <a:endParaRPr lang="en-US" sz="2400"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diasnummer 4"/>
          <p:cNvSpPr>
            <a:spLocks noGrp="1"/>
          </p:cNvSpPr>
          <p:nvPr>
            <p:ph type="sldNum" sz="quarter" idx="12"/>
          </p:nvPr>
        </p:nvSpPr>
        <p:spPr/>
        <p:txBody>
          <a:bodyPr/>
          <a:lstStyle/>
          <a:p>
            <a:fld id="{488D8B06-A19F-4F6A-BCDA-5D46154650FA}" type="slidenum">
              <a:rPr lang="da-DK" smtClean="0"/>
              <a:pPr/>
              <a:t>3</a:t>
            </a:fld>
            <a:endParaRPr lang="da-DK"/>
          </a:p>
        </p:txBody>
      </p:sp>
    </p:spTree>
    <p:extLst>
      <p:ext uri="{BB962C8B-B14F-4D97-AF65-F5344CB8AC3E}">
        <p14:creationId xmlns:p14="http://schemas.microsoft.com/office/powerpoint/2010/main" val="3594894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7544" y="620689"/>
            <a:ext cx="4197589" cy="1182420"/>
          </a:xfrm>
          <a:prstGeom prst="rect">
            <a:avLst/>
          </a:prstGeom>
        </p:spPr>
      </p:pic>
      <p:pic>
        <p:nvPicPr>
          <p:cNvPr id="7" name="Picture 6"/>
          <p:cNvPicPr>
            <a:picLocks noChangeAspect="1"/>
          </p:cNvPicPr>
          <p:nvPr/>
        </p:nvPicPr>
        <p:blipFill>
          <a:blip r:embed="rId4"/>
          <a:stretch>
            <a:fillRect/>
          </a:stretch>
        </p:blipFill>
        <p:spPr>
          <a:xfrm>
            <a:off x="4067944" y="764704"/>
            <a:ext cx="5567412" cy="5760603"/>
          </a:xfrm>
          <a:prstGeom prst="rect">
            <a:avLst/>
          </a:prstGeom>
        </p:spPr>
      </p:pic>
      <p:sp>
        <p:nvSpPr>
          <p:cNvPr id="8" name="Undertitel 5"/>
          <p:cNvSpPr txBox="1">
            <a:spLocks/>
          </p:cNvSpPr>
          <p:nvPr/>
        </p:nvSpPr>
        <p:spPr>
          <a:xfrm>
            <a:off x="539552" y="3717032"/>
            <a:ext cx="4144144" cy="246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1400" b="1" dirty="0" smtClean="0">
                <a:solidFill>
                  <a:srgbClr val="163D4C"/>
                </a:solidFill>
                <a:latin typeface="Arial"/>
                <a:cs typeface="Arial"/>
              </a:rPr>
              <a:t>Generalforsamling 28. marts 2022</a:t>
            </a:r>
          </a:p>
          <a:p>
            <a:endParaRPr lang="da-DK" sz="1400" dirty="0" smtClean="0">
              <a:solidFill>
                <a:srgbClr val="163D4C"/>
              </a:solidFill>
              <a:latin typeface="Arial"/>
              <a:cs typeface="Arial"/>
            </a:endParaRPr>
          </a:p>
          <a:p>
            <a:pPr>
              <a:buFont typeface="Wingdings" charset="2"/>
              <a:buChar char="§"/>
            </a:pPr>
            <a:r>
              <a:rPr lang="da-DK" sz="1400" dirty="0" smtClean="0">
                <a:solidFill>
                  <a:srgbClr val="163D4C"/>
                </a:solidFill>
                <a:latin typeface="Arial"/>
                <a:cs typeface="Arial"/>
              </a:rPr>
              <a:t>Bestyrelsens beretning</a:t>
            </a:r>
          </a:p>
          <a:p>
            <a:pPr marL="457200" lvl="1" indent="0">
              <a:buNone/>
            </a:pPr>
            <a:endParaRPr lang="da-DK" sz="1000" dirty="0" smtClean="0">
              <a:solidFill>
                <a:srgbClr val="163D4C"/>
              </a:solidFill>
              <a:latin typeface="Arial"/>
              <a:cs typeface="Arial"/>
            </a:endParaRPr>
          </a:p>
        </p:txBody>
      </p:sp>
      <p:sp>
        <p:nvSpPr>
          <p:cNvPr id="2" name="Pladsholder til diasnummer 1"/>
          <p:cNvSpPr>
            <a:spLocks noGrp="1"/>
          </p:cNvSpPr>
          <p:nvPr>
            <p:ph type="sldNum" sz="quarter" idx="12"/>
          </p:nvPr>
        </p:nvSpPr>
        <p:spPr/>
        <p:txBody>
          <a:bodyPr/>
          <a:lstStyle/>
          <a:p>
            <a:fld id="{488D8B06-A19F-4F6A-BCDA-5D46154650FA}" type="slidenum">
              <a:rPr lang="da-DK" smtClean="0"/>
              <a:pPr/>
              <a:t>4</a:t>
            </a:fld>
            <a:endParaRPr lang="da-DK"/>
          </a:p>
        </p:txBody>
      </p:sp>
    </p:spTree>
    <p:extLst>
      <p:ext uri="{BB962C8B-B14F-4D97-AF65-F5344CB8AC3E}">
        <p14:creationId xmlns:p14="http://schemas.microsoft.com/office/powerpoint/2010/main" val="80440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2956259" cy="938719"/>
          </a:xfrm>
          <a:prstGeom prst="rect">
            <a:avLst/>
          </a:prstGeom>
        </p:spPr>
        <p:txBody>
          <a:bodyPr wrap="none">
            <a:spAutoFit/>
          </a:bodyPr>
          <a:lstStyle/>
          <a:p>
            <a:r>
              <a:rPr lang="da-DK" dirty="0" smtClean="0"/>
              <a:t>Effektivt Landbrug 24/4-2021</a:t>
            </a:r>
          </a:p>
          <a:p>
            <a:endParaRPr lang="da-DK" sz="800" dirty="0" smtClean="0"/>
          </a:p>
          <a:p>
            <a:endParaRPr lang="da-DK" sz="800" dirty="0" smtClean="0"/>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5</a:t>
            </a:fld>
            <a:endParaRPr lang="da-DK"/>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528" t="16331" r="35642" b="5117"/>
          <a:stretch/>
        </p:blipFill>
        <p:spPr bwMode="auto">
          <a:xfrm>
            <a:off x="1331640" y="1319762"/>
            <a:ext cx="3372866" cy="453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989" t="17242" r="52524" b="4998"/>
          <a:stretch/>
        </p:blipFill>
        <p:spPr bwMode="auto">
          <a:xfrm>
            <a:off x="4704506" y="1359040"/>
            <a:ext cx="1706460" cy="452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798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8544327" cy="938719"/>
          </a:xfrm>
          <a:prstGeom prst="rect">
            <a:avLst/>
          </a:prstGeom>
        </p:spPr>
        <p:txBody>
          <a:bodyPr wrap="none">
            <a:spAutoFit/>
          </a:bodyPr>
          <a:lstStyle/>
          <a:p>
            <a:r>
              <a:rPr lang="da-DK" dirty="0" smtClean="0"/>
              <a:t>Landbrugsavisen 28/7-2021: </a:t>
            </a:r>
          </a:p>
          <a:p>
            <a:r>
              <a:rPr lang="da-DK" sz="800" dirty="0" smtClean="0">
                <a:hlinkClick r:id="rId4"/>
              </a:rPr>
              <a:t>https</a:t>
            </a:r>
            <a:r>
              <a:rPr lang="da-DK" sz="800" dirty="0">
                <a:hlinkClick r:id="rId4"/>
              </a:rPr>
              <a:t>://</a:t>
            </a:r>
            <a:r>
              <a:rPr lang="da-DK" sz="800" dirty="0" smtClean="0">
                <a:hlinkClick r:id="rId4"/>
              </a:rPr>
              <a:t>landbrugsavisen.dk/foreningen-danske-vandl%C3%B8b-vi-kan-undg%C3%A5-store-oversv%C3%B8mmelser?fbclid=IwAR2VEXm_EbvgOOkFTGYufdM24EqIpy0r3-vTzw8Rf7eW9Tk4hhbHtD7SP2Q</a:t>
            </a:r>
            <a:endParaRPr lang="da-DK" sz="800" dirty="0" smtClean="0"/>
          </a:p>
          <a:p>
            <a:endParaRPr lang="da-DK" sz="800" dirty="0" smtClean="0"/>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6</a:t>
            </a:fld>
            <a:endParaRPr lang="da-DK"/>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369" t="6610" r="15947" b="5021"/>
          <a:stretch/>
        </p:blipFill>
        <p:spPr bwMode="auto">
          <a:xfrm>
            <a:off x="1867711" y="1624519"/>
            <a:ext cx="5321030" cy="379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5896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8544327" cy="938719"/>
          </a:xfrm>
          <a:prstGeom prst="rect">
            <a:avLst/>
          </a:prstGeom>
        </p:spPr>
        <p:txBody>
          <a:bodyPr wrap="none">
            <a:spAutoFit/>
          </a:bodyPr>
          <a:lstStyle/>
          <a:p>
            <a:r>
              <a:rPr lang="da-DK" dirty="0" smtClean="0"/>
              <a:t>Landbrugsavisen 28/7-2021: </a:t>
            </a:r>
          </a:p>
          <a:p>
            <a:r>
              <a:rPr lang="da-DK" sz="800" dirty="0" smtClean="0">
                <a:hlinkClick r:id="rId4"/>
              </a:rPr>
              <a:t>https</a:t>
            </a:r>
            <a:r>
              <a:rPr lang="da-DK" sz="800" dirty="0">
                <a:hlinkClick r:id="rId4"/>
              </a:rPr>
              <a:t>://</a:t>
            </a:r>
            <a:r>
              <a:rPr lang="da-DK" sz="800" dirty="0" smtClean="0">
                <a:hlinkClick r:id="rId4"/>
              </a:rPr>
              <a:t>landbrugsavisen.dk/foreningen-danske-vandl%C3%B8b-vi-kan-undg%C3%A5-store-oversv%C3%B8mmelser?fbclid=IwAR2VEXm_EbvgOOkFTGYufdM24EqIpy0r3-vTzw8Rf7eW9Tk4hhbHtD7SP2Q</a:t>
            </a:r>
            <a:endParaRPr lang="da-DK" sz="800" dirty="0" smtClean="0"/>
          </a:p>
          <a:p>
            <a:endParaRPr lang="da-DK" sz="800" dirty="0" smtClean="0"/>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7</a:t>
            </a:fld>
            <a:endParaRPr lang="da-DK"/>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478" t="5186" r="15879" b="5238"/>
          <a:stretch/>
        </p:blipFill>
        <p:spPr bwMode="auto">
          <a:xfrm>
            <a:off x="1083841" y="1204331"/>
            <a:ext cx="6462075" cy="467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921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8544327" cy="938719"/>
          </a:xfrm>
          <a:prstGeom prst="rect">
            <a:avLst/>
          </a:prstGeom>
        </p:spPr>
        <p:txBody>
          <a:bodyPr wrap="none">
            <a:spAutoFit/>
          </a:bodyPr>
          <a:lstStyle/>
          <a:p>
            <a:r>
              <a:rPr lang="da-DK" dirty="0" smtClean="0"/>
              <a:t>Landbrugsavisen 28/7-2021: </a:t>
            </a:r>
          </a:p>
          <a:p>
            <a:r>
              <a:rPr lang="da-DK" sz="800" dirty="0" smtClean="0">
                <a:hlinkClick r:id="rId4"/>
              </a:rPr>
              <a:t>https</a:t>
            </a:r>
            <a:r>
              <a:rPr lang="da-DK" sz="800" dirty="0">
                <a:hlinkClick r:id="rId4"/>
              </a:rPr>
              <a:t>://</a:t>
            </a:r>
            <a:r>
              <a:rPr lang="da-DK" sz="800" dirty="0" smtClean="0">
                <a:hlinkClick r:id="rId4"/>
              </a:rPr>
              <a:t>landbrugsavisen.dk/foreningen-danske-vandl%C3%B8b-vi-kan-undg%C3%A5-store-oversv%C3%B8mmelser?fbclid=IwAR2VEXm_EbvgOOkFTGYufdM24EqIpy0r3-vTzw8Rf7eW9Tk4hhbHtD7SP2Q</a:t>
            </a:r>
            <a:endParaRPr lang="da-DK" sz="800" dirty="0" smtClean="0"/>
          </a:p>
          <a:p>
            <a:endParaRPr lang="da-DK" sz="800" dirty="0" smtClean="0"/>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8</a:t>
            </a:fld>
            <a:endParaRPr lang="da-DK"/>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033" t="5481" r="38515" b="27645"/>
          <a:stretch/>
        </p:blipFill>
        <p:spPr bwMode="auto">
          <a:xfrm>
            <a:off x="1403648" y="1226175"/>
            <a:ext cx="5544616" cy="4487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286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Året der gik</a:t>
            </a:r>
            <a:endParaRPr lang="da-DK" dirty="0"/>
          </a:p>
        </p:txBody>
      </p:sp>
      <p:pic>
        <p:nvPicPr>
          <p:cNvPr id="4" name="Picture 3" descr="http://www.danskevandloeb.dk/sites/lf/gfx/danskevandloeb/logoty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16632"/>
            <a:ext cx="20161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7"/>
          <p:cNvSpPr/>
          <p:nvPr/>
        </p:nvSpPr>
        <p:spPr>
          <a:xfrm>
            <a:off x="42716" y="5877272"/>
            <a:ext cx="8544327" cy="938719"/>
          </a:xfrm>
          <a:prstGeom prst="rect">
            <a:avLst/>
          </a:prstGeom>
        </p:spPr>
        <p:txBody>
          <a:bodyPr wrap="none">
            <a:spAutoFit/>
          </a:bodyPr>
          <a:lstStyle/>
          <a:p>
            <a:r>
              <a:rPr lang="da-DK" dirty="0" smtClean="0"/>
              <a:t>Landbrugsavisen 28/7-2021: </a:t>
            </a:r>
          </a:p>
          <a:p>
            <a:r>
              <a:rPr lang="da-DK" sz="800" dirty="0" smtClean="0">
                <a:hlinkClick r:id="rId4"/>
              </a:rPr>
              <a:t>https</a:t>
            </a:r>
            <a:r>
              <a:rPr lang="da-DK" sz="800" dirty="0">
                <a:hlinkClick r:id="rId4"/>
              </a:rPr>
              <a:t>://</a:t>
            </a:r>
            <a:r>
              <a:rPr lang="da-DK" sz="800" dirty="0" smtClean="0">
                <a:hlinkClick r:id="rId4"/>
              </a:rPr>
              <a:t>landbrugsavisen.dk/foreningen-danske-vandl%C3%B8b-vi-kan-undg%C3%A5-store-oversv%C3%B8mmelser?fbclid=IwAR2VEXm_EbvgOOkFTGYufdM24EqIpy0r3-vTzw8Rf7eW9Tk4hhbHtD7SP2Q</a:t>
            </a:r>
            <a:endParaRPr lang="da-DK" sz="800" dirty="0" smtClean="0"/>
          </a:p>
          <a:p>
            <a:endParaRPr lang="da-DK" sz="800" dirty="0" smtClean="0"/>
          </a:p>
          <a:p>
            <a:endParaRPr lang="da-DK" sz="1050" dirty="0" smtClean="0"/>
          </a:p>
          <a:p>
            <a:endParaRPr lang="da-DK" sz="1050" dirty="0"/>
          </a:p>
        </p:txBody>
      </p:sp>
      <p:sp>
        <p:nvSpPr>
          <p:cNvPr id="3" name="Pladsholder til diasnummer 2"/>
          <p:cNvSpPr>
            <a:spLocks noGrp="1"/>
          </p:cNvSpPr>
          <p:nvPr>
            <p:ph type="sldNum" sz="quarter" idx="12"/>
          </p:nvPr>
        </p:nvSpPr>
        <p:spPr/>
        <p:txBody>
          <a:bodyPr/>
          <a:lstStyle/>
          <a:p>
            <a:fld id="{488D8B06-A19F-4F6A-BCDA-5D46154650FA}" type="slidenum">
              <a:rPr lang="da-DK" smtClean="0"/>
              <a:pPr/>
              <a:t>9</a:t>
            </a:fld>
            <a:endParaRPr lang="da-DK"/>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7269" t="5992" r="36682" b="4884"/>
          <a:stretch/>
        </p:blipFill>
        <p:spPr bwMode="auto">
          <a:xfrm>
            <a:off x="1979712" y="1073031"/>
            <a:ext cx="4464496" cy="485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07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6669</TotalTime>
  <Words>1034</Words>
  <Application>Microsoft Office PowerPoint</Application>
  <PresentationFormat>Skærmshow (4:3)</PresentationFormat>
  <Paragraphs>173</Paragraphs>
  <Slides>27</Slides>
  <Notes>27</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Kontortema</vt:lpstr>
      <vt:lpstr>PowerPoint-præsentation</vt:lpstr>
      <vt:lpstr>Eksternt indlæg inden GF</vt:lpstr>
      <vt:lpstr>Generalforsamling -dagsorden</vt:lpstr>
      <vt:lpstr>PowerPoint-præsentation</vt:lpstr>
      <vt:lpstr>Året der gik</vt:lpstr>
      <vt:lpstr>Året der gik</vt:lpstr>
      <vt:lpstr>Året der gik</vt:lpstr>
      <vt:lpstr>Året der gik</vt:lpstr>
      <vt:lpstr>Året der gik</vt:lpstr>
      <vt:lpstr>Året der gik</vt:lpstr>
      <vt:lpstr>Året der gik</vt:lpstr>
      <vt:lpstr>DV samarbejde mellem LF og grundejere</vt:lpstr>
      <vt:lpstr>Høringssvar på gasledning til Lolland-Falster</vt:lpstr>
      <vt:lpstr>Høringssvar på vandområdeplanerne 2021-2027</vt:lpstr>
      <vt:lpstr>Nyt værktøj til screening af vandløb</vt:lpstr>
      <vt:lpstr>Nyt værktøj til screening af vandløb</vt:lpstr>
      <vt:lpstr>Kontrol af vandløbsregulativer</vt:lpstr>
      <vt:lpstr>Kontrol af vandløbsregulativer</vt:lpstr>
      <vt:lpstr>Kontrol af teoretisk skikkelse</vt:lpstr>
      <vt:lpstr>Kontrol af teoretisk skikkelse</vt:lpstr>
      <vt:lpstr>Kontrol af teoretisk skikkelse</vt:lpstr>
      <vt:lpstr>Hjemmesiden</vt:lpstr>
      <vt:lpstr>PowerPoint-præsentation</vt:lpstr>
      <vt:lpstr>Indlæg om Gudenåen</vt:lpstr>
      <vt:lpstr>PowerPoint-præsentation</vt:lpstr>
      <vt:lpstr>PowerPoint-præsentation</vt:lpstr>
      <vt:lpstr>PowerPoint-præsentation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 Generalforsamling 2015</dc:title>
  <dc:creator>Torben Heisel</dc:creator>
  <cp:lastModifiedBy>Windows-bruger</cp:lastModifiedBy>
  <cp:revision>362</cp:revision>
  <cp:lastPrinted>2022-03-27T11:07:44Z</cp:lastPrinted>
  <dcterms:created xsi:type="dcterms:W3CDTF">2014-03-19T16:05:39Z</dcterms:created>
  <dcterms:modified xsi:type="dcterms:W3CDTF">2022-03-27T11:45:49Z</dcterms:modified>
</cp:coreProperties>
</file>