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4" r:id="rId2"/>
    <p:sldId id="401" r:id="rId3"/>
    <p:sldId id="387" r:id="rId4"/>
    <p:sldId id="397" r:id="rId5"/>
    <p:sldId id="398" r:id="rId6"/>
    <p:sldId id="402" r:id="rId7"/>
    <p:sldId id="403" r:id="rId8"/>
    <p:sldId id="399" r:id="rId9"/>
    <p:sldId id="400" r:id="rId10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63766" autoAdjust="0"/>
  </p:normalViewPr>
  <p:slideViewPr>
    <p:cSldViewPr>
      <p:cViewPr>
        <p:scale>
          <a:sx n="68" d="100"/>
          <a:sy n="68" d="100"/>
        </p:scale>
        <p:origin x="-153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F46C-8BE8-429D-B977-2FF7D4A33C96}" type="datetimeFigureOut">
              <a:rPr lang="da-DK" smtClean="0"/>
              <a:t>18-04-2016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11DA-BEA0-416A-8814-295381B014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61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r">
              <a:defRPr sz="1300"/>
            </a:lvl1pPr>
          </a:lstStyle>
          <a:p>
            <a:fld id="{86731549-3AF9-47DD-8A62-FE1A1A66FC58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7" tIns="49519" rIns="99037" bIns="4951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7" tIns="49519" rIns="99037" bIns="49519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r">
              <a:defRPr sz="1300"/>
            </a:lvl1pPr>
          </a:lstStyle>
          <a:p>
            <a:fld id="{766354D3-46C8-43E1-A0AD-C63495215E6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52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Foretrædet skal understøtte forslag B. </a:t>
            </a:r>
            <a:r>
              <a:rPr lang="da-DK" dirty="0" smtClean="0"/>
              <a:t>69, </a:t>
            </a:r>
            <a:r>
              <a:rPr lang="da-DK" dirty="0"/>
              <a:t>der fremlægges til 1. behandling d. 26/4. Forslaget anbefaler en revision af vandløbsloven for at imødegå samfundstab på grund af oversvømmelser forårsaget af den pågående klimaændring.</a:t>
            </a:r>
          </a:p>
        </p:txBody>
      </p:sp>
    </p:spTree>
    <p:extLst>
      <p:ext uri="{BB962C8B-B14F-4D97-AF65-F5344CB8AC3E}">
        <p14:creationId xmlns:p14="http://schemas.microsoft.com/office/powerpoint/2010/main" val="147581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Natur- og Landbrugskommissionens anbefalinger ”En ny start” angiver på s. 35 at </a:t>
            </a:r>
            <a:r>
              <a:rPr lang="da-DK" b="1" dirty="0"/>
              <a:t>• Vandløbsloven skal revideres med henblik på at sikre en </a:t>
            </a:r>
            <a:r>
              <a:rPr lang="da-DK" b="1" dirty="0" smtClean="0"/>
              <a:t>tidssvarende </a:t>
            </a:r>
            <a:r>
              <a:rPr lang="da-DK" b="1" dirty="0"/>
              <a:t>og sammenhængende forvaltning af vandløbene ud fra miljøhensyn, naturværdier, klimatilpasning og afvandingsinteresser</a:t>
            </a:r>
            <a:r>
              <a:rPr lang="da-DK" b="1" dirty="0" smtClean="0"/>
              <a:t>.</a:t>
            </a:r>
          </a:p>
          <a:p>
            <a:endParaRPr lang="da-DK" b="1" dirty="0" smtClean="0"/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Ligeledes bekræftes det på side 35 at: ”hensynet til klimatilpasning heller ikke er indarbejdet i loven</a:t>
            </a:r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endParaRPr lang="da-DK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Link: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http://www.naturoglandbrug.dk/slutrapport_2013.aspx?ID=52071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06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Klimaet har altid ændret sig, istid for 12.000 år siden, afløst af varme perioder, den lille istid i middelalderen, og nu siden industrialiseringen, hvor menneskeskabt øgning af CO</a:t>
            </a:r>
            <a:r>
              <a:rPr lang="da-DK" baseline="0" dirty="0"/>
              <a:t>2</a:t>
            </a:r>
            <a:r>
              <a:rPr lang="da-DK" dirty="0"/>
              <a:t> har igangsat og forstærket den nuværende klimaændring, hvilket</a:t>
            </a:r>
            <a:r>
              <a:rPr lang="da-DK" baseline="0" dirty="0"/>
              <a:t> </a:t>
            </a:r>
            <a:r>
              <a:rPr lang="da-DK" dirty="0"/>
              <a:t>betyder stadigt varmere, vådere og voldsommere </a:t>
            </a:r>
            <a:r>
              <a:rPr lang="da-DK" b="1" dirty="0"/>
              <a:t>klima der  påvirker og </a:t>
            </a:r>
            <a:r>
              <a:rPr lang="da-DK" b="1" dirty="0" smtClean="0"/>
              <a:t>ændrer </a:t>
            </a:r>
            <a:r>
              <a:rPr lang="da-DK" b="1" dirty="0"/>
              <a:t>såvel miljø, natur og samfundsforhold, </a:t>
            </a:r>
            <a:r>
              <a:rPr lang="da-DK" b="1" dirty="0" smtClean="0"/>
              <a:t>idet </a:t>
            </a:r>
            <a:r>
              <a:rPr lang="da-DK" b="1" dirty="0"/>
              <a:t>forskerne spår os sydfransk klima i år 2100.</a:t>
            </a:r>
          </a:p>
          <a:p>
            <a:r>
              <a:rPr lang="da-DK" dirty="0"/>
              <a:t>Denne figur har alle set før. Ingen overraskelse og ikke til diskussion at nedbørsmængderne</a:t>
            </a:r>
            <a:r>
              <a:rPr lang="da-DK" baseline="0" dirty="0"/>
              <a:t> er steget med ca 15% i denne periode. 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Link: </a:t>
            </a:r>
          </a:p>
          <a:p>
            <a:r>
              <a:rPr lang="da-DK" baseline="0" dirty="0" smtClean="0"/>
              <a:t>http://www.klimatilpasning.dk/media/894405/dk_aarsnedboer1874-2013_stor.png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0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sz="2300" dirty="0"/>
              <a:t>GEUS beregnet den såkaldte klimafaktor forskellige steder i landet for at estimere de kommende klimaændringer. Disse resultater blev i øvrigt præsenteret på vores kursus i marts sidste år</a:t>
            </a:r>
            <a:r>
              <a:rPr lang="da-DK" sz="2300" dirty="0" smtClean="0"/>
              <a:t>. </a:t>
            </a:r>
          </a:p>
          <a:p>
            <a:r>
              <a:rPr lang="da-DK" sz="2300" dirty="0" smtClean="0"/>
              <a:t>Link: </a:t>
            </a:r>
          </a:p>
          <a:p>
            <a:r>
              <a:rPr lang="da-DK" sz="2300" dirty="0" smtClean="0"/>
              <a:t>http://</a:t>
            </a:r>
          </a:p>
          <a:p>
            <a:r>
              <a:rPr lang="da-DK" sz="2300" dirty="0" smtClean="0"/>
              <a:t>www.klimatilpasning.dk/media/877909/Final_report_GEUS_2014_38.pdf</a:t>
            </a:r>
            <a:endParaRPr lang="da-DK" sz="2300" dirty="0"/>
          </a:p>
          <a:p>
            <a:endParaRPr lang="da-DK" sz="2300" dirty="0"/>
          </a:p>
          <a:p>
            <a:r>
              <a:rPr lang="da-DK" sz="2300" b="1" dirty="0"/>
              <a:t>Definition: Klimafaktor = Forhold mellem fremtidig og nutidig max </a:t>
            </a:r>
            <a:r>
              <a:rPr lang="da-DK" sz="2300" b="1" dirty="0" smtClean="0"/>
              <a:t>afstrømninger</a:t>
            </a:r>
          </a:p>
          <a:p>
            <a:r>
              <a:rPr lang="da-DK" sz="2100" dirty="0" smtClean="0"/>
              <a:t>Eks: Klimafaktor = 1,5 </a:t>
            </a:r>
            <a:r>
              <a:rPr lang="da-DK" sz="2100" dirty="0" smtClean="0">
                <a:sym typeface="Wingdings"/>
              </a:rPr>
              <a:t> Afstrømning 50% større i 2021-2050 sammenlignet med 1961-1990. </a:t>
            </a:r>
          </a:p>
          <a:p>
            <a:endParaRPr lang="da-DK" sz="2300" b="1" dirty="0" smtClean="0"/>
          </a:p>
          <a:p>
            <a:r>
              <a:rPr lang="da-DK" sz="2300" dirty="0" smtClean="0"/>
              <a:t>Den </a:t>
            </a:r>
            <a:r>
              <a:rPr lang="da-DK" sz="2300" dirty="0"/>
              <a:t>øgede nedbør de sidste 100 </a:t>
            </a:r>
            <a:r>
              <a:rPr lang="da-DK" sz="2300" dirty="0" smtClean="0"/>
              <a:t>år, </a:t>
            </a:r>
            <a:r>
              <a:rPr lang="da-DK" sz="2300" dirty="0"/>
              <a:t>betyder at vore vandløb i 2050 skal kunne aflede 50-til over 100% mere vand end hvad de oprindelige vandløbsregulativer blev dimensioneret til i 1950’erne. Det betyder at de senere årtier er der faldet mere regn end vandløbene kan aflede hurtigt </a:t>
            </a:r>
            <a:r>
              <a:rPr lang="da-DK" sz="2300" dirty="0" smtClean="0"/>
              <a:t>nok. Det giver tabsgivende </a:t>
            </a:r>
            <a:r>
              <a:rPr lang="da-DK" sz="2300" dirty="0"/>
              <a:t>oversvømmelser af såvel byer, </a:t>
            </a:r>
            <a:r>
              <a:rPr lang="da-DK" sz="2300" dirty="0" smtClean="0"/>
              <a:t>parcel- </a:t>
            </a:r>
            <a:r>
              <a:rPr lang="da-DK" sz="2300" dirty="0"/>
              <a:t>og sommerhusområder, men også </a:t>
            </a:r>
            <a:r>
              <a:rPr lang="da-DK" sz="2300" dirty="0" smtClean="0"/>
              <a:t>jord-og skovbrugsområder.</a:t>
            </a:r>
            <a:r>
              <a:rPr lang="da-DK" sz="2300" baseline="0" dirty="0" smtClean="0"/>
              <a:t> I disse områder består tabet </a:t>
            </a:r>
            <a:r>
              <a:rPr lang="da-DK" sz="2300" dirty="0" smtClean="0"/>
              <a:t>af </a:t>
            </a:r>
            <a:r>
              <a:rPr lang="da-DK" sz="2300" dirty="0"/>
              <a:t>mindre eller </a:t>
            </a:r>
            <a:r>
              <a:rPr lang="da-DK" sz="2300" dirty="0" smtClean="0"/>
              <a:t>mislykkedes </a:t>
            </a:r>
            <a:r>
              <a:rPr lang="da-DK" sz="2300" dirty="0"/>
              <a:t>landbrugsafgrøder eller stormfald af træer på opblødt </a:t>
            </a:r>
            <a:r>
              <a:rPr lang="da-DK" sz="2300" dirty="0" smtClean="0"/>
              <a:t>skovjord,</a:t>
            </a:r>
            <a:r>
              <a:rPr lang="da-DK" sz="2300" baseline="0" dirty="0" smtClean="0"/>
              <a:t> hvilket også er et samfundstab</a:t>
            </a:r>
            <a:r>
              <a:rPr lang="da-DK" sz="2300" dirty="0" smtClean="0"/>
              <a:t>. Mindre/mislykkedes</a:t>
            </a:r>
            <a:r>
              <a:rPr lang="da-DK" sz="2300" baseline="0" dirty="0" smtClean="0"/>
              <a:t> </a:t>
            </a:r>
            <a:r>
              <a:rPr lang="da-DK" sz="2300" dirty="0" smtClean="0"/>
              <a:t>afgrøder</a:t>
            </a:r>
            <a:r>
              <a:rPr lang="da-DK" sz="2300" baseline="0" dirty="0" smtClean="0"/>
              <a:t> har svært ved </a:t>
            </a:r>
            <a:r>
              <a:rPr lang="da-DK" sz="2300" dirty="0" smtClean="0"/>
              <a:t>at </a:t>
            </a:r>
            <a:r>
              <a:rPr lang="da-DK" sz="2300" dirty="0"/>
              <a:t>optage de gødningsstoffer der er tilført, og derfor </a:t>
            </a:r>
            <a:r>
              <a:rPr lang="da-DK" sz="2300" dirty="0" smtClean="0"/>
              <a:t>øges </a:t>
            </a:r>
            <a:r>
              <a:rPr lang="da-DK" sz="2300" dirty="0"/>
              <a:t>risikoen for tab/udvaskning af kvælstof til vore kystfarvande. Derfor bør vore produktionsjorder sikres tilstrækkelig </a:t>
            </a:r>
            <a:r>
              <a:rPr lang="da-DK" sz="2300" dirty="0" err="1" smtClean="0"/>
              <a:t>afdræning</a:t>
            </a:r>
            <a:r>
              <a:rPr lang="da-DK" sz="2300" dirty="0" smtClean="0"/>
              <a:t>, således </a:t>
            </a:r>
            <a:r>
              <a:rPr lang="da-DK" sz="2300" dirty="0"/>
              <a:t>at afgrøderne vokser optimalt og optager de tilførte gødningsmængder</a:t>
            </a:r>
            <a:r>
              <a:rPr lang="da-DK" sz="2300" dirty="0" smtClean="0"/>
              <a:t>.</a:t>
            </a:r>
            <a:endParaRPr lang="da-DK" sz="2100" dirty="0">
              <a:sym typeface="Wingdings"/>
            </a:endParaRPr>
          </a:p>
          <a:p>
            <a:pPr lvl="3">
              <a:buFont typeface="Courier New" panose="02070309020205020404" pitchFamily="49" charset="0"/>
              <a:buNone/>
            </a:pPr>
            <a:endParaRPr lang="da-DK" sz="21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2011 var erstatningerne på knap 5.000 millioner kr., hvorimod erstatningerne i 2010 var godt 2.200 millioner kr. De høje erstatninger i 2011 skyldes især </a:t>
            </a:r>
            <a:r>
              <a:rPr lang="da-DK" u="sng" baseline="0" dirty="0" smtClean="0">
                <a:solidFill>
                  <a:srgbClr val="00B0F0"/>
                </a:solidFill>
                <a:uFill>
                  <a:solidFill>
                    <a:srgbClr val="0070C0"/>
                  </a:solidFill>
                </a:uFill>
              </a:rPr>
              <a:t>skybrud</a:t>
            </a:r>
            <a:r>
              <a:rPr lang="da-DK" dirty="0" smtClean="0"/>
              <a:t> i sommeren 2011.</a:t>
            </a:r>
          </a:p>
          <a:p>
            <a:endParaRPr lang="da-DK" dirty="0" smtClean="0"/>
          </a:p>
          <a:p>
            <a:r>
              <a:rPr lang="da-DK" dirty="0" smtClean="0"/>
              <a:t>Link: </a:t>
            </a:r>
          </a:p>
          <a:p>
            <a:r>
              <a:rPr lang="da-DK" sz="800" baseline="0" dirty="0" smtClean="0"/>
              <a:t>http://</a:t>
            </a:r>
          </a:p>
          <a:p>
            <a:r>
              <a:rPr lang="da-DK" sz="800" baseline="0" dirty="0" smtClean="0"/>
              <a:t>www.forsikringogpension.dk/presse/Statistik_og_Analyse/statistik/forsikring/erstatninger/Sider/Erstatninger_for_vandskader.aspx</a:t>
            </a:r>
            <a:endParaRPr lang="da-DK" sz="800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17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Oversvømmelser i 2011, som ikke blev erstattet af </a:t>
            </a:r>
            <a:r>
              <a:rPr lang="da-DK" dirty="0" smtClean="0"/>
              <a:t>forsikringsselskaber, </a:t>
            </a:r>
            <a:r>
              <a:rPr lang="da-DK" dirty="0"/>
              <a:t>men som er den virkelighed der ”tåles ” </a:t>
            </a:r>
            <a:r>
              <a:rPr lang="da-DK" dirty="0" smtClean="0"/>
              <a:t>af </a:t>
            </a:r>
            <a:r>
              <a:rPr lang="da-DK" dirty="0"/>
              <a:t>jordbruget</a:t>
            </a:r>
            <a:r>
              <a:rPr lang="da-DK" dirty="0" smtClean="0"/>
              <a:t>. I det konkrete tilfælde</a:t>
            </a:r>
            <a:r>
              <a:rPr lang="da-DK" baseline="0" dirty="0" smtClean="0"/>
              <a:t> blev der på </a:t>
            </a:r>
            <a:r>
              <a:rPr lang="da-DK" baseline="0" dirty="0" err="1" smtClean="0"/>
              <a:t>Øllingsøe</a:t>
            </a:r>
            <a:r>
              <a:rPr lang="da-DK" baseline="0" dirty="0" smtClean="0"/>
              <a:t> Gods (formandens ejendom) oversvømmet 245 ha afgrøder med et udbyttetab på ca. 750 </a:t>
            </a:r>
            <a:r>
              <a:rPr lang="da-DK" baseline="0" dirty="0" err="1" smtClean="0"/>
              <a:t>tkr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tilfølge</a:t>
            </a:r>
            <a:r>
              <a:rPr lang="da-DK" baseline="0" dirty="0" smtClean="0"/>
              <a:t> = ca. 3.000 </a:t>
            </a:r>
            <a:r>
              <a:rPr lang="da-DK" baseline="0" dirty="0" err="1" smtClean="0"/>
              <a:t>kr</a:t>
            </a:r>
            <a:r>
              <a:rPr lang="da-DK" baseline="0" dirty="0" smtClean="0"/>
              <a:t>/ha i tab på et år. Dertil kommer omkostninger til tørring, strukturskader med mere (jordens iltforbrugende organismer som f.eks. regnorme skal starte fuldstændig forfra!). Alle naboer havde samme udfordringer!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39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Udbyttet er 15-27% større på drænet jord hvilket også indlejre 15-27% flere gødningsstoffer i planterne, som derfor bliver udnyttet af planterne og ikke udvasket til vore kystfarvande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 smtClean="0"/>
              <a:t>Selve </a:t>
            </a:r>
            <a:r>
              <a:rPr lang="da-DK" dirty="0" err="1" smtClean="0"/>
              <a:t>sliden</a:t>
            </a:r>
            <a:r>
              <a:rPr lang="da-DK" dirty="0" smtClean="0"/>
              <a:t> stammer fra</a:t>
            </a:r>
            <a:r>
              <a:rPr lang="da-DK" baseline="0" dirty="0" smtClean="0"/>
              <a:t> ”Resultater fra tidligere forsøg med afvanding”. Link: </a:t>
            </a:r>
            <a:r>
              <a:rPr lang="da-DK" sz="800" baseline="0" dirty="0" smtClean="0"/>
              <a:t>https://</a:t>
            </a:r>
          </a:p>
          <a:p>
            <a:r>
              <a:rPr lang="da-DK" sz="800" baseline="0" dirty="0" smtClean="0"/>
              <a:t>www.landbrugsinfo.dk/Planteavl/Plantekongres/Sider/pl_plk_2014_prog_tema_jord.aspx#17</a:t>
            </a:r>
            <a:endParaRPr lang="da-DK" sz="800" baseline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18. april 2016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06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4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8016-D637-4AB5-96D8-DCF666C7C9A3}" type="datetime1">
              <a:rPr lang="da-DK"/>
              <a:pPr>
                <a:defRPr/>
              </a:pPr>
              <a:t>18-04-2016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5F0F-6F70-4449-A2B2-F6D4E0C52FE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602-E151-43ED-A479-8AA5588B93DC}" type="datetimeFigureOut">
              <a:rPr lang="da-DK" smtClean="0"/>
              <a:pPr/>
              <a:t>18-04-2016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9"/>
            <a:ext cx="4197589" cy="118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836711"/>
            <a:ext cx="5080296" cy="5184577"/>
          </a:xfrm>
          <a:prstGeom prst="rect">
            <a:avLst/>
          </a:prstGeom>
        </p:spPr>
      </p:pic>
      <p:sp>
        <p:nvSpPr>
          <p:cNvPr id="8" name="Undertitel 5"/>
          <p:cNvSpPr txBox="1">
            <a:spLocks/>
          </p:cNvSpPr>
          <p:nvPr/>
        </p:nvSpPr>
        <p:spPr>
          <a:xfrm>
            <a:off x="539552" y="3284984"/>
            <a:ext cx="4824536" cy="3384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 dirty="0">
                <a:solidFill>
                  <a:srgbClr val="163D4C"/>
                </a:solidFill>
                <a:latin typeface="Arial"/>
                <a:cs typeface="Arial"/>
              </a:rPr>
              <a:t>Foretræde for Miljø- og Fødevareudvalget</a:t>
            </a: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rgbClr val="163D4C"/>
                </a:solidFill>
                <a:latin typeface="Arial"/>
                <a:cs typeface="Arial"/>
              </a:rPr>
              <a:t>20. april 2016</a:t>
            </a: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163D4C"/>
                </a:solidFill>
                <a:latin typeface="Arial"/>
                <a:cs typeface="Arial"/>
              </a:rPr>
              <a:t>Formål: At støtte/argumentere for vedtagelse af </a:t>
            </a:r>
            <a:r>
              <a:rPr lang="da-DK" sz="2000" b="1" u="sng" dirty="0">
                <a:solidFill>
                  <a:srgbClr val="0070C0"/>
                </a:solidFill>
                <a:latin typeface="Arial"/>
                <a:cs typeface="Arial"/>
              </a:rPr>
              <a:t>Forslag B. 69</a:t>
            </a:r>
          </a:p>
          <a:p>
            <a:pPr marL="0" indent="0">
              <a:buNone/>
            </a:pPr>
            <a:endParaRPr lang="da-DK" sz="2000" b="1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163D4C"/>
                </a:solidFill>
                <a:latin typeface="Arial"/>
                <a:cs typeface="Arial"/>
              </a:rPr>
              <a:t> </a:t>
            </a:r>
            <a:r>
              <a:rPr lang="da-DK" sz="1400" b="1" dirty="0">
                <a:solidFill>
                  <a:srgbClr val="163D4C"/>
                </a:solidFill>
                <a:latin typeface="Arial"/>
                <a:cs typeface="Arial"/>
              </a:rPr>
              <a:t>forslaget der 1. behandles 26/4</a:t>
            </a:r>
          </a:p>
        </p:txBody>
      </p:sp>
    </p:spTree>
    <p:extLst>
      <p:ext uri="{BB962C8B-B14F-4D97-AF65-F5344CB8AC3E}">
        <p14:creationId xmlns:p14="http://schemas.microsoft.com/office/powerpoint/2010/main" val="3920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-99392"/>
            <a:ext cx="5927679" cy="235232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472" y="2060848"/>
            <a:ext cx="3181567" cy="470792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67544" y="306896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• </a:t>
            </a:r>
            <a:r>
              <a:rPr lang="da-DK" sz="2400" b="1" dirty="0">
                <a:solidFill>
                  <a:srgbClr val="0070C0"/>
                </a:solidFill>
              </a:rPr>
              <a:t>Vandløbsloven skal revideres med henblik på at sikre en tidssvarende og sammenhængende forvaltning af vandløbene ud fra </a:t>
            </a:r>
            <a:r>
              <a:rPr lang="da-DK" sz="2400" b="1" u="sng" dirty="0">
                <a:solidFill>
                  <a:srgbClr val="0070C0"/>
                </a:solidFill>
              </a:rPr>
              <a:t>miljøhensyn, naturværdier, klimatilpasning og afvandingsinteresser.</a:t>
            </a:r>
          </a:p>
        </p:txBody>
      </p:sp>
      <p:sp>
        <p:nvSpPr>
          <p:cNvPr id="5" name="Rektangel 4"/>
          <p:cNvSpPr/>
          <p:nvPr/>
        </p:nvSpPr>
        <p:spPr>
          <a:xfrm>
            <a:off x="467544" y="263691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u="sng" dirty="0"/>
              <a:t>Anbefaling 9: Tidssvarende forvaltning af vandløb</a:t>
            </a:r>
          </a:p>
        </p:txBody>
      </p:sp>
    </p:spTree>
    <p:extLst>
      <p:ext uri="{BB962C8B-B14F-4D97-AF65-F5344CB8AC3E}">
        <p14:creationId xmlns:p14="http://schemas.microsoft.com/office/powerpoint/2010/main" val="29464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Klimasikring af vandløbenes vandafledningsevne er nødvendig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1478" r="34883" b="8469"/>
          <a:stretch/>
        </p:blipFill>
        <p:spPr bwMode="auto">
          <a:xfrm>
            <a:off x="1547664" y="1484784"/>
            <a:ext cx="6408712" cy="50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112" y="1988840"/>
            <a:ext cx="6269816" cy="44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/>
              <a:t>Klimafaktorer for året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Resultater (1/7)</a:t>
            </a:r>
          </a:p>
        </p:txBody>
      </p:sp>
      <p:pic>
        <p:nvPicPr>
          <p:cNvPr id="7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2" y="1531552"/>
            <a:ext cx="7266234" cy="5189923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5292080" y="3704307"/>
            <a:ext cx="38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Ændring</a:t>
            </a:r>
            <a:r>
              <a:rPr lang="da-DK" sz="2000" dirty="0"/>
              <a:t> i max Q (vandafledning) </a:t>
            </a:r>
            <a:endParaRPr lang="da-DK" sz="2000" b="1" dirty="0"/>
          </a:p>
          <a:p>
            <a:r>
              <a:rPr lang="da-DK" sz="2000" dirty="0"/>
              <a:t> for 100 års hændelser</a:t>
            </a: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b="1" dirty="0">
                <a:solidFill>
                  <a:srgbClr val="0070C0"/>
                </a:solidFill>
              </a:rPr>
              <a:t>Klimaændringer kræver handling!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Resultater (1/7)</a:t>
            </a: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/>
              <a:t>Over 2 mia. kr. årligt er udbetalt i erstatninger (2006-2014) til dækning af oversvømmelsesskader.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>
                <a:solidFill>
                  <a:srgbClr val="0070C0"/>
                </a:solidFill>
              </a:rPr>
              <a:t>De nuværende regulativer tager ikke højde for den igangværende klimaændring, der kræver mindst 50 % større fremtidig vandafledning.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/>
              <a:t>Druknede produktionsjorder betyder mindre opbygget plantemasse, tab af næringsstoffer og mere vand i åen.</a:t>
            </a:r>
            <a:endParaRPr lang="da-DK" altLang="da-DK" sz="2400" b="1" dirty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/>
              <a:t>F.eks. binder ekstra 3 tons hvede pr. ha ca. ½ måneds ekstra nedbør på en vækstsæson.</a:t>
            </a:r>
            <a:endParaRPr lang="da-DK" altLang="da-DK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6413548" cy="512108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6720"/>
            <a:ext cx="2000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2" y="1124744"/>
            <a:ext cx="7157324" cy="542591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52" y="111285"/>
            <a:ext cx="71329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6268"/>
            <a:ext cx="8928992" cy="1143000"/>
          </a:xfrm>
        </p:spPr>
        <p:txBody>
          <a:bodyPr/>
          <a:lstStyle/>
          <a:p>
            <a:r>
              <a:rPr lang="da-DK" dirty="0"/>
              <a:t>Kvælstofoptagelse, slætgræs, England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6091286" y="638545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Castle et al., 1984</a:t>
            </a:r>
          </a:p>
        </p:txBody>
      </p:sp>
      <p:graphicFrame>
        <p:nvGraphicFramePr>
          <p:cNvPr id="6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11742"/>
              </p:ext>
            </p:extLst>
          </p:nvPr>
        </p:nvGraphicFramePr>
        <p:xfrm>
          <a:off x="772498" y="2060848"/>
          <a:ext cx="8047976" cy="416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1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8771"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/>
                        <a:t>År</a:t>
                      </a:r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800" b="1" u="none" strike="noStrike" dirty="0">
                          <a:effectLst/>
                        </a:rPr>
                        <a:t>Gødskning </a:t>
                      </a:r>
                    </a:p>
                    <a:p>
                      <a:pPr algn="ctr" fontAlgn="b"/>
                      <a:r>
                        <a:rPr lang="da-DK" sz="2800" b="1" u="none" strike="noStrike" dirty="0">
                          <a:effectLst/>
                        </a:rPr>
                        <a:t>KgN pr. ha</a:t>
                      </a:r>
                      <a:endParaRPr lang="da-DK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da-DK" sz="2800" b="1" dirty="0"/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800" b="1" u="none" strike="noStrike" dirty="0">
                          <a:effectLst/>
                        </a:rPr>
                        <a:t>Kvælstofop-tagelse, kgN/ha</a:t>
                      </a:r>
                      <a:endParaRPr lang="da-DK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da-DK" sz="2800" b="1" dirty="0"/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800" b="1" u="none" strike="noStrike" dirty="0">
                          <a:effectLst/>
                        </a:rPr>
                        <a:t>Kvælstofop-tagelse, kgN/ha</a:t>
                      </a:r>
                      <a:endParaRPr lang="da-DK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971" marR="97971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11">
                <a:tc>
                  <a:txBody>
                    <a:bodyPr/>
                    <a:lstStyle/>
                    <a:p>
                      <a:pPr algn="l"/>
                      <a:endParaRPr lang="da-DK" sz="2800" b="1" dirty="0"/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da-DK" sz="2800" b="1" dirty="0"/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/>
                        <a:t>Udrænet</a:t>
                      </a:r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/>
                        <a:t>Drænet</a:t>
                      </a:r>
                    </a:p>
                  </a:txBody>
                  <a:tcPr marL="97971" marR="97971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14">
                <a:tc>
                  <a:txBody>
                    <a:bodyPr/>
                    <a:lstStyle/>
                    <a:p>
                      <a:pPr algn="l"/>
                      <a:r>
                        <a:rPr lang="da-DK" sz="2800" b="1" dirty="0"/>
                        <a:t>1981</a:t>
                      </a:r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215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402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>
                          <a:effectLst/>
                        </a:rPr>
                        <a:t>484</a:t>
                      </a:r>
                      <a:endParaRPr lang="da-DK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614">
                <a:tc>
                  <a:txBody>
                    <a:bodyPr/>
                    <a:lstStyle/>
                    <a:p>
                      <a:pPr algn="l"/>
                      <a:r>
                        <a:rPr lang="da-DK" sz="2800" b="1" dirty="0"/>
                        <a:t>1982</a:t>
                      </a:r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269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373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426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614">
                <a:tc>
                  <a:txBody>
                    <a:bodyPr/>
                    <a:lstStyle/>
                    <a:p>
                      <a:pPr algn="l"/>
                      <a:r>
                        <a:rPr lang="da-DK" sz="2800" b="1" dirty="0"/>
                        <a:t>1983</a:t>
                      </a:r>
                    </a:p>
                  </a:txBody>
                  <a:tcPr marL="97971" marR="97971" marT="45725" marB="4572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>
                          <a:effectLst/>
                        </a:rPr>
                        <a:t>351</a:t>
                      </a:r>
                      <a:endParaRPr lang="da-DK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>
                          <a:effectLst/>
                        </a:rPr>
                        <a:t>304</a:t>
                      </a:r>
                      <a:endParaRPr lang="da-DK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3200" b="1" u="none" strike="noStrike" dirty="0">
                          <a:effectLst/>
                        </a:rPr>
                        <a:t>388</a:t>
                      </a:r>
                      <a:endParaRPr lang="da-DK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6947224" y="3515036"/>
            <a:ext cx="1872208" cy="281585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475656" y="63638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Siltholdig lerjord</a:t>
            </a:r>
          </a:p>
        </p:txBody>
      </p:sp>
    </p:spTree>
    <p:extLst>
      <p:ext uri="{BB962C8B-B14F-4D97-AF65-F5344CB8AC3E}">
        <p14:creationId xmlns:p14="http://schemas.microsoft.com/office/powerpoint/2010/main" val="4452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Klimaændringen kræver en ændret og opdateret vandløbslov som fremtidssikrer afvanding.</a:t>
            </a:r>
          </a:p>
          <a:p>
            <a:r>
              <a:rPr lang="da-DK" dirty="0"/>
              <a:t>Klimasikring af 3. generation vandplaner 2021-2027, kræver udvikling af love og bekendtgørelser, såvel som udvikling af vejledninger og nationale retningslinjer for arbejdet.</a:t>
            </a:r>
          </a:p>
          <a:p>
            <a:r>
              <a:rPr lang="da-DK" b="1" i="1" dirty="0">
                <a:solidFill>
                  <a:srgbClr val="00B050"/>
                </a:solidFill>
              </a:rPr>
              <a:t>Bedre afvanding er til fordel for både produktion, klima og miljø!</a:t>
            </a:r>
          </a:p>
        </p:txBody>
      </p:sp>
    </p:spTree>
    <p:extLst>
      <p:ext uri="{BB962C8B-B14F-4D97-AF65-F5344CB8AC3E}">
        <p14:creationId xmlns:p14="http://schemas.microsoft.com/office/powerpoint/2010/main" val="14856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845</Words>
  <Application>Microsoft Office PowerPoint</Application>
  <PresentationFormat>Skærmshow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Klimasikring af vandløbenes vandafledningsevne er nødvendig</vt:lpstr>
      <vt:lpstr>Klimafaktorer for året</vt:lpstr>
      <vt:lpstr>Klimaændringer kræver handling!</vt:lpstr>
      <vt:lpstr>PowerPoint-præsentation</vt:lpstr>
      <vt:lpstr>PowerPoint-præsentation</vt:lpstr>
      <vt:lpstr>Kvælstofoptagelse, slætgræs, England</vt:lpstr>
      <vt:lpstr>Konklusion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Generalforsamling 2015</dc:title>
  <dc:creator>Torben Heisel</dc:creator>
  <cp:lastModifiedBy>Helge</cp:lastModifiedBy>
  <cp:revision>217</cp:revision>
  <cp:lastPrinted>2016-04-18T12:49:23Z</cp:lastPrinted>
  <dcterms:created xsi:type="dcterms:W3CDTF">2014-03-19T16:05:39Z</dcterms:created>
  <dcterms:modified xsi:type="dcterms:W3CDTF">2016-04-18T12:50:05Z</dcterms:modified>
</cp:coreProperties>
</file>